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8" r:id="rId4"/>
  </p:sldMasterIdLst>
  <p:notesMasterIdLst>
    <p:notesMasterId r:id="rId30"/>
  </p:notesMasterIdLst>
  <p:handoutMasterIdLst>
    <p:handoutMasterId r:id="rId31"/>
  </p:handoutMasterIdLst>
  <p:sldIdLst>
    <p:sldId id="355" r:id="rId5"/>
    <p:sldId id="356" r:id="rId6"/>
    <p:sldId id="357" r:id="rId7"/>
    <p:sldId id="359" r:id="rId8"/>
    <p:sldId id="364" r:id="rId9"/>
    <p:sldId id="256" r:id="rId10"/>
    <p:sldId id="257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328" r:id="rId20"/>
    <p:sldId id="350" r:id="rId21"/>
    <p:sldId id="361" r:id="rId22"/>
    <p:sldId id="351" r:id="rId23"/>
    <p:sldId id="347" r:id="rId24"/>
    <p:sldId id="352" r:id="rId25"/>
    <p:sldId id="353" r:id="rId26"/>
    <p:sldId id="354" r:id="rId27"/>
    <p:sldId id="362" r:id="rId28"/>
    <p:sldId id="3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99FF66"/>
    <a:srgbClr val="E9E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84967" autoAdjust="0"/>
  </p:normalViewPr>
  <p:slideViewPr>
    <p:cSldViewPr snapToGrid="0">
      <p:cViewPr varScale="1">
        <p:scale>
          <a:sx n="72" d="100"/>
          <a:sy n="72" d="100"/>
        </p:scale>
        <p:origin x="804" y="60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110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213BA-94A2-4CA0-B0DF-5AA773810DE9}" type="doc">
      <dgm:prSet loTypeId="urn:microsoft.com/office/officeart/2005/8/layout/hierarchy1" loCatId="hierarchy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3EA1980-2532-4221-B0F5-11400D7E1C39}">
      <dgm:prSet/>
      <dgm:spPr/>
      <dgm:t>
        <a:bodyPr/>
        <a:lstStyle/>
        <a:p>
          <a:r>
            <a:rPr lang="en-US"/>
            <a:t>Since 2001, assisting in the retention, growth and promotion of Jefferson County’s Agricultural Industry. </a:t>
          </a:r>
        </a:p>
      </dgm:t>
    </dgm:pt>
    <dgm:pt modelId="{5BB8324D-013F-4C7E-BF7B-3FDB85A8CB97}" type="parTrans" cxnId="{231A3AAA-26C7-41AC-BB95-19BAEC405585}">
      <dgm:prSet/>
      <dgm:spPr/>
      <dgm:t>
        <a:bodyPr/>
        <a:lstStyle/>
        <a:p>
          <a:endParaRPr lang="en-US"/>
        </a:p>
      </dgm:t>
    </dgm:pt>
    <dgm:pt modelId="{D3A6249D-2D91-40C2-B546-C198AC807216}" type="sibTrans" cxnId="{231A3AAA-26C7-41AC-BB95-19BAEC405585}">
      <dgm:prSet/>
      <dgm:spPr/>
      <dgm:t>
        <a:bodyPr/>
        <a:lstStyle/>
        <a:p>
          <a:endParaRPr lang="en-US"/>
        </a:p>
      </dgm:t>
    </dgm:pt>
    <dgm:pt modelId="{F630F500-1529-4FBD-9DA6-7CC9EB1C1CEC}" type="pres">
      <dgm:prSet presAssocID="{183213BA-94A2-4CA0-B0DF-5AA773810D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2E7A52A-F246-46C4-BE08-4B758DCF7648}" type="pres">
      <dgm:prSet presAssocID="{53EA1980-2532-4221-B0F5-11400D7E1C39}" presName="hierRoot1" presStyleCnt="0"/>
      <dgm:spPr/>
    </dgm:pt>
    <dgm:pt modelId="{C6AA9607-47C3-4110-BF03-CC89843DF1E0}" type="pres">
      <dgm:prSet presAssocID="{53EA1980-2532-4221-B0F5-11400D7E1C39}" presName="composite" presStyleCnt="0"/>
      <dgm:spPr/>
    </dgm:pt>
    <dgm:pt modelId="{B617CAAB-1E7F-4650-A5E2-A51F9256FA28}" type="pres">
      <dgm:prSet presAssocID="{53EA1980-2532-4221-B0F5-11400D7E1C39}" presName="background" presStyleLbl="node0" presStyleIdx="0" presStyleCnt="1"/>
      <dgm:spPr/>
    </dgm:pt>
    <dgm:pt modelId="{BFA79D32-23FA-4F0C-B13E-29A8511B1138}" type="pres">
      <dgm:prSet presAssocID="{53EA1980-2532-4221-B0F5-11400D7E1C39}" presName="text" presStyleLbl="fgAcc0" presStyleIdx="0" presStyleCnt="1">
        <dgm:presLayoutVars>
          <dgm:chPref val="3"/>
        </dgm:presLayoutVars>
      </dgm:prSet>
      <dgm:spPr/>
    </dgm:pt>
    <dgm:pt modelId="{8FD81DB9-0B24-45D1-B52A-C64B5C0284DF}" type="pres">
      <dgm:prSet presAssocID="{53EA1980-2532-4221-B0F5-11400D7E1C39}" presName="hierChild2" presStyleCnt="0"/>
      <dgm:spPr/>
    </dgm:pt>
  </dgm:ptLst>
  <dgm:cxnLst>
    <dgm:cxn modelId="{231A3AAA-26C7-41AC-BB95-19BAEC405585}" srcId="{183213BA-94A2-4CA0-B0DF-5AA773810DE9}" destId="{53EA1980-2532-4221-B0F5-11400D7E1C39}" srcOrd="0" destOrd="0" parTransId="{5BB8324D-013F-4C7E-BF7B-3FDB85A8CB97}" sibTransId="{D3A6249D-2D91-40C2-B546-C198AC807216}"/>
    <dgm:cxn modelId="{FF63E9B6-1523-4E92-B8DA-8832F5AE6633}" type="presOf" srcId="{53EA1980-2532-4221-B0F5-11400D7E1C39}" destId="{BFA79D32-23FA-4F0C-B13E-29A8511B1138}" srcOrd="0" destOrd="0" presId="urn:microsoft.com/office/officeart/2005/8/layout/hierarchy1"/>
    <dgm:cxn modelId="{DF3E15D1-2987-4804-806A-E377E160E93D}" type="presOf" srcId="{183213BA-94A2-4CA0-B0DF-5AA773810DE9}" destId="{F630F500-1529-4FBD-9DA6-7CC9EB1C1CEC}" srcOrd="0" destOrd="0" presId="urn:microsoft.com/office/officeart/2005/8/layout/hierarchy1"/>
    <dgm:cxn modelId="{6D58ECD8-5363-4EE0-A551-BA6331BCD951}" type="presParOf" srcId="{F630F500-1529-4FBD-9DA6-7CC9EB1C1CEC}" destId="{B2E7A52A-F246-46C4-BE08-4B758DCF7648}" srcOrd="0" destOrd="0" presId="urn:microsoft.com/office/officeart/2005/8/layout/hierarchy1"/>
    <dgm:cxn modelId="{C6702F75-3F91-4AE1-90C1-1D626E9DC8A9}" type="presParOf" srcId="{B2E7A52A-F246-46C4-BE08-4B758DCF7648}" destId="{C6AA9607-47C3-4110-BF03-CC89843DF1E0}" srcOrd="0" destOrd="0" presId="urn:microsoft.com/office/officeart/2005/8/layout/hierarchy1"/>
    <dgm:cxn modelId="{0410F4BA-A124-423A-886E-1B93DA129C07}" type="presParOf" srcId="{C6AA9607-47C3-4110-BF03-CC89843DF1E0}" destId="{B617CAAB-1E7F-4650-A5E2-A51F9256FA28}" srcOrd="0" destOrd="0" presId="urn:microsoft.com/office/officeart/2005/8/layout/hierarchy1"/>
    <dgm:cxn modelId="{87B390E0-DE5D-4B31-A929-75C07205C070}" type="presParOf" srcId="{C6AA9607-47C3-4110-BF03-CC89843DF1E0}" destId="{BFA79D32-23FA-4F0C-B13E-29A8511B1138}" srcOrd="1" destOrd="0" presId="urn:microsoft.com/office/officeart/2005/8/layout/hierarchy1"/>
    <dgm:cxn modelId="{A3592BFB-7DA9-4823-B982-BCF2C3C654EF}" type="presParOf" srcId="{B2E7A52A-F246-46C4-BE08-4B758DCF7648}" destId="{8FD81DB9-0B24-45D1-B52A-C64B5C0284D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E51D2B-C342-4186-8C7A-4775EC06B4F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BC0B33F-2B55-45BC-9C4F-15646E934B99}">
      <dgm:prSet/>
      <dgm:spPr/>
      <dgm:t>
        <a:bodyPr/>
        <a:lstStyle/>
        <a:p>
          <a:r>
            <a:rPr lang="en-US"/>
            <a:t>Round 1 – JCBOL allocated $400,000 from ARPA funds to grow food processing capacity – THANK YOU!</a:t>
          </a:r>
        </a:p>
      </dgm:t>
    </dgm:pt>
    <dgm:pt modelId="{413EA644-2955-4705-BDB1-C448EDADC70F}" type="parTrans" cxnId="{CF7DD8A5-7351-4F61-BC38-1CE7ED14315C}">
      <dgm:prSet/>
      <dgm:spPr/>
      <dgm:t>
        <a:bodyPr/>
        <a:lstStyle/>
        <a:p>
          <a:endParaRPr lang="en-US"/>
        </a:p>
      </dgm:t>
    </dgm:pt>
    <dgm:pt modelId="{1C28B78C-46EF-4180-949F-033A40F56557}" type="sibTrans" cxnId="{CF7DD8A5-7351-4F61-BC38-1CE7ED14315C}">
      <dgm:prSet/>
      <dgm:spPr/>
      <dgm:t>
        <a:bodyPr/>
        <a:lstStyle/>
        <a:p>
          <a:endParaRPr lang="en-US"/>
        </a:p>
      </dgm:t>
    </dgm:pt>
    <dgm:pt modelId="{F0B3D783-111F-4C07-B7E4-C482F385FCCF}">
      <dgm:prSet/>
      <dgm:spPr/>
      <dgm:t>
        <a:bodyPr/>
        <a:lstStyle/>
        <a:p>
          <a:r>
            <a:rPr lang="en-US"/>
            <a:t>Purpose is to increase local food supply, stimulate diversification of agriculture, grow economy.</a:t>
          </a:r>
        </a:p>
      </dgm:t>
    </dgm:pt>
    <dgm:pt modelId="{4EECFE98-33D9-41A0-8CA3-FBDE2D3290A8}" type="parTrans" cxnId="{40B238AE-4329-4BFF-96B4-B2A77ABB922A}">
      <dgm:prSet/>
      <dgm:spPr/>
      <dgm:t>
        <a:bodyPr/>
        <a:lstStyle/>
        <a:p>
          <a:endParaRPr lang="en-US"/>
        </a:p>
      </dgm:t>
    </dgm:pt>
    <dgm:pt modelId="{5E825AA6-37EF-44B6-9243-404E603F5766}" type="sibTrans" cxnId="{40B238AE-4329-4BFF-96B4-B2A77ABB922A}">
      <dgm:prSet/>
      <dgm:spPr/>
      <dgm:t>
        <a:bodyPr/>
        <a:lstStyle/>
        <a:p>
          <a:endParaRPr lang="en-US"/>
        </a:p>
      </dgm:t>
    </dgm:pt>
    <dgm:pt modelId="{36472D84-5FE3-4C68-895C-0FC22C950292}">
      <dgm:prSet/>
      <dgm:spPr/>
      <dgm:t>
        <a:bodyPr/>
        <a:lstStyle/>
        <a:p>
          <a:r>
            <a:rPr lang="en-US" dirty="0"/>
            <a:t>24 projects including 3 custom meat processing, 3 farm based dairy processing, 1 poultry processing, 7 vegetable processing, honey, wine, maple syrup and other projects. 22 projects are finished, 2 remain open.</a:t>
          </a:r>
        </a:p>
      </dgm:t>
    </dgm:pt>
    <dgm:pt modelId="{48AB5709-4C8D-4ACE-A2A2-F74EF2CCE96B}" type="parTrans" cxnId="{7FC8DD55-4968-4016-95CE-DC6CD9784A89}">
      <dgm:prSet/>
      <dgm:spPr/>
      <dgm:t>
        <a:bodyPr/>
        <a:lstStyle/>
        <a:p>
          <a:endParaRPr lang="en-US"/>
        </a:p>
      </dgm:t>
    </dgm:pt>
    <dgm:pt modelId="{09510254-587D-4A04-A7B7-CF24E3946F78}" type="sibTrans" cxnId="{7FC8DD55-4968-4016-95CE-DC6CD9784A89}">
      <dgm:prSet/>
      <dgm:spPr/>
      <dgm:t>
        <a:bodyPr/>
        <a:lstStyle/>
        <a:p>
          <a:endParaRPr lang="en-US"/>
        </a:p>
      </dgm:t>
    </dgm:pt>
    <dgm:pt modelId="{B055C4F6-C996-44C4-AE41-4752DF88BFB9}">
      <dgm:prSet/>
      <dgm:spPr/>
      <dgm:t>
        <a:bodyPr/>
        <a:lstStyle/>
        <a:p>
          <a:r>
            <a:rPr lang="en-US"/>
            <a:t>Monitor Projects for 5 years.</a:t>
          </a:r>
        </a:p>
      </dgm:t>
    </dgm:pt>
    <dgm:pt modelId="{8F0FF032-8B70-4CAA-9238-359DD62D014B}" type="parTrans" cxnId="{F7584B1D-0BC1-47E5-BB7D-685AAC74EC7F}">
      <dgm:prSet/>
      <dgm:spPr/>
      <dgm:t>
        <a:bodyPr/>
        <a:lstStyle/>
        <a:p>
          <a:endParaRPr lang="en-US"/>
        </a:p>
      </dgm:t>
    </dgm:pt>
    <dgm:pt modelId="{69888931-1A6A-4958-831F-31FC7E3C65D0}" type="sibTrans" cxnId="{F7584B1D-0BC1-47E5-BB7D-685AAC74EC7F}">
      <dgm:prSet/>
      <dgm:spPr/>
      <dgm:t>
        <a:bodyPr/>
        <a:lstStyle/>
        <a:p>
          <a:endParaRPr lang="en-US"/>
        </a:p>
      </dgm:t>
    </dgm:pt>
    <dgm:pt modelId="{0668F553-CB21-4A4C-ADD3-0D395F4A2540}">
      <dgm:prSet/>
      <dgm:spPr/>
      <dgm:t>
        <a:bodyPr/>
        <a:lstStyle/>
        <a:p>
          <a:r>
            <a:rPr lang="en-US"/>
            <a:t>Funds left over are rolled into Round 2.</a:t>
          </a:r>
        </a:p>
      </dgm:t>
    </dgm:pt>
    <dgm:pt modelId="{EE805924-A970-4E15-833F-E609729B36C0}" type="parTrans" cxnId="{12BB6C23-94CB-4CC0-A672-A57B9916CB41}">
      <dgm:prSet/>
      <dgm:spPr/>
      <dgm:t>
        <a:bodyPr/>
        <a:lstStyle/>
        <a:p>
          <a:endParaRPr lang="en-US"/>
        </a:p>
      </dgm:t>
    </dgm:pt>
    <dgm:pt modelId="{1A6EB3F2-C570-4B4C-AC27-19D3750A0FD4}" type="sibTrans" cxnId="{12BB6C23-94CB-4CC0-A672-A57B9916CB41}">
      <dgm:prSet/>
      <dgm:spPr/>
      <dgm:t>
        <a:bodyPr/>
        <a:lstStyle/>
        <a:p>
          <a:endParaRPr lang="en-US"/>
        </a:p>
      </dgm:t>
    </dgm:pt>
    <dgm:pt modelId="{E83B3893-0376-47BA-8332-435E84B94EBC}" type="pres">
      <dgm:prSet presAssocID="{42E51D2B-C342-4186-8C7A-4775EC06B4F9}" presName="root" presStyleCnt="0">
        <dgm:presLayoutVars>
          <dgm:dir/>
          <dgm:resizeHandles val="exact"/>
        </dgm:presLayoutVars>
      </dgm:prSet>
      <dgm:spPr/>
    </dgm:pt>
    <dgm:pt modelId="{E7392522-358E-48F5-AB00-40E58C858F95}" type="pres">
      <dgm:prSet presAssocID="{9BC0B33F-2B55-45BC-9C4F-15646E934B99}" presName="compNode" presStyleCnt="0"/>
      <dgm:spPr/>
    </dgm:pt>
    <dgm:pt modelId="{A44808FE-09CE-4400-8A13-9DF6E921C343}" type="pres">
      <dgm:prSet presAssocID="{9BC0B33F-2B55-45BC-9C4F-15646E934B99}" presName="bgRect" presStyleLbl="bgShp" presStyleIdx="0" presStyleCnt="5"/>
      <dgm:spPr/>
    </dgm:pt>
    <dgm:pt modelId="{78366FCB-51CE-450E-AD73-52463436BA69}" type="pres">
      <dgm:prSet presAssocID="{9BC0B33F-2B55-45BC-9C4F-15646E934B9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3CD4056B-A60A-4222-9446-D54E68A25AAD}" type="pres">
      <dgm:prSet presAssocID="{9BC0B33F-2B55-45BC-9C4F-15646E934B99}" presName="spaceRect" presStyleCnt="0"/>
      <dgm:spPr/>
    </dgm:pt>
    <dgm:pt modelId="{53E334BD-49F0-4445-85B4-703A6AF558DB}" type="pres">
      <dgm:prSet presAssocID="{9BC0B33F-2B55-45BC-9C4F-15646E934B99}" presName="parTx" presStyleLbl="revTx" presStyleIdx="0" presStyleCnt="5">
        <dgm:presLayoutVars>
          <dgm:chMax val="0"/>
          <dgm:chPref val="0"/>
        </dgm:presLayoutVars>
      </dgm:prSet>
      <dgm:spPr/>
    </dgm:pt>
    <dgm:pt modelId="{45EE9E4C-3E23-4FC0-BB1C-E587E2E26ED9}" type="pres">
      <dgm:prSet presAssocID="{1C28B78C-46EF-4180-949F-033A40F56557}" presName="sibTrans" presStyleCnt="0"/>
      <dgm:spPr/>
    </dgm:pt>
    <dgm:pt modelId="{0A12C35F-EBFF-4F0D-93A6-165E6F2FE517}" type="pres">
      <dgm:prSet presAssocID="{F0B3D783-111F-4C07-B7E4-C482F385FCCF}" presName="compNode" presStyleCnt="0"/>
      <dgm:spPr/>
    </dgm:pt>
    <dgm:pt modelId="{01201EB5-F885-4966-B31D-C98475476F6B}" type="pres">
      <dgm:prSet presAssocID="{F0B3D783-111F-4C07-B7E4-C482F385FCCF}" presName="bgRect" presStyleLbl="bgShp" presStyleIdx="1" presStyleCnt="5"/>
      <dgm:spPr/>
    </dgm:pt>
    <dgm:pt modelId="{1368145D-7019-4DC7-B6A5-40EC0D043E30}" type="pres">
      <dgm:prSet presAssocID="{F0B3D783-111F-4C07-B7E4-C482F385FC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77838560-0A01-4515-860F-E987A4ABB9E5}" type="pres">
      <dgm:prSet presAssocID="{F0B3D783-111F-4C07-B7E4-C482F385FCCF}" presName="spaceRect" presStyleCnt="0"/>
      <dgm:spPr/>
    </dgm:pt>
    <dgm:pt modelId="{CF8AE23E-C415-4D6F-A0CF-8E1273BDACC5}" type="pres">
      <dgm:prSet presAssocID="{F0B3D783-111F-4C07-B7E4-C482F385FCCF}" presName="parTx" presStyleLbl="revTx" presStyleIdx="1" presStyleCnt="5">
        <dgm:presLayoutVars>
          <dgm:chMax val="0"/>
          <dgm:chPref val="0"/>
        </dgm:presLayoutVars>
      </dgm:prSet>
      <dgm:spPr/>
    </dgm:pt>
    <dgm:pt modelId="{56188055-8A20-4BC0-891C-4B9A359856D6}" type="pres">
      <dgm:prSet presAssocID="{5E825AA6-37EF-44B6-9243-404E603F5766}" presName="sibTrans" presStyleCnt="0"/>
      <dgm:spPr/>
    </dgm:pt>
    <dgm:pt modelId="{E4D9EBBC-00B6-4DE5-A668-E6F87DF23C2F}" type="pres">
      <dgm:prSet presAssocID="{36472D84-5FE3-4C68-895C-0FC22C950292}" presName="compNode" presStyleCnt="0"/>
      <dgm:spPr/>
    </dgm:pt>
    <dgm:pt modelId="{B314D2C0-854F-400E-9CE6-B1D8C1ADEB85}" type="pres">
      <dgm:prSet presAssocID="{36472D84-5FE3-4C68-895C-0FC22C950292}" presName="bgRect" presStyleLbl="bgShp" presStyleIdx="2" presStyleCnt="5" custScaleY="186354"/>
      <dgm:spPr/>
    </dgm:pt>
    <dgm:pt modelId="{FF8D6236-F744-4FC4-A91A-D6C8C4F2E699}" type="pres">
      <dgm:prSet presAssocID="{36472D84-5FE3-4C68-895C-0FC22C95029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 with hive"/>
        </a:ext>
      </dgm:extLst>
    </dgm:pt>
    <dgm:pt modelId="{E6DBE0EA-9F38-4467-BE9B-AAF8A7F46316}" type="pres">
      <dgm:prSet presAssocID="{36472D84-5FE3-4C68-895C-0FC22C950292}" presName="spaceRect" presStyleCnt="0"/>
      <dgm:spPr/>
    </dgm:pt>
    <dgm:pt modelId="{03C8AAE9-1F46-4A5C-976D-75DDA79A1BFA}" type="pres">
      <dgm:prSet presAssocID="{36472D84-5FE3-4C68-895C-0FC22C950292}" presName="parTx" presStyleLbl="revTx" presStyleIdx="2" presStyleCnt="5" custScaleY="93016">
        <dgm:presLayoutVars>
          <dgm:chMax val="0"/>
          <dgm:chPref val="0"/>
        </dgm:presLayoutVars>
      </dgm:prSet>
      <dgm:spPr/>
    </dgm:pt>
    <dgm:pt modelId="{5B932858-03C9-4A91-9E78-6D423A5B51FA}" type="pres">
      <dgm:prSet presAssocID="{09510254-587D-4A04-A7B7-CF24E3946F78}" presName="sibTrans" presStyleCnt="0"/>
      <dgm:spPr/>
    </dgm:pt>
    <dgm:pt modelId="{732CCF19-645B-414C-8EC9-37EA5D090F77}" type="pres">
      <dgm:prSet presAssocID="{B055C4F6-C996-44C4-AE41-4752DF88BFB9}" presName="compNode" presStyleCnt="0"/>
      <dgm:spPr/>
    </dgm:pt>
    <dgm:pt modelId="{D734E9AA-72EF-4646-BC6C-514A6B299082}" type="pres">
      <dgm:prSet presAssocID="{B055C4F6-C996-44C4-AE41-4752DF88BFB9}" presName="bgRect" presStyleLbl="bgShp" presStyleIdx="3" presStyleCnt="5"/>
      <dgm:spPr/>
    </dgm:pt>
    <dgm:pt modelId="{1533D03D-7FCB-498E-884A-13E5C8B0521F}" type="pres">
      <dgm:prSet presAssocID="{B055C4F6-C996-44C4-AE41-4752DF88BFB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3AC533BE-98FB-4746-96A2-1ED9287E3327}" type="pres">
      <dgm:prSet presAssocID="{B055C4F6-C996-44C4-AE41-4752DF88BFB9}" presName="spaceRect" presStyleCnt="0"/>
      <dgm:spPr/>
    </dgm:pt>
    <dgm:pt modelId="{D753056B-4ED4-4D9D-8E4E-28E421161198}" type="pres">
      <dgm:prSet presAssocID="{B055C4F6-C996-44C4-AE41-4752DF88BFB9}" presName="parTx" presStyleLbl="revTx" presStyleIdx="3" presStyleCnt="5">
        <dgm:presLayoutVars>
          <dgm:chMax val="0"/>
          <dgm:chPref val="0"/>
        </dgm:presLayoutVars>
      </dgm:prSet>
      <dgm:spPr/>
    </dgm:pt>
    <dgm:pt modelId="{16DEB167-DFA6-4E62-BACE-C3D55E1DB80E}" type="pres">
      <dgm:prSet presAssocID="{69888931-1A6A-4958-831F-31FC7E3C65D0}" presName="sibTrans" presStyleCnt="0"/>
      <dgm:spPr/>
    </dgm:pt>
    <dgm:pt modelId="{8490BF01-CEC9-41B3-A42E-D4F6EFE55D41}" type="pres">
      <dgm:prSet presAssocID="{0668F553-CB21-4A4C-ADD3-0D395F4A2540}" presName="compNode" presStyleCnt="0"/>
      <dgm:spPr/>
    </dgm:pt>
    <dgm:pt modelId="{827517C1-A410-4AFD-88DA-EFC2E32FE1FF}" type="pres">
      <dgm:prSet presAssocID="{0668F553-CB21-4A4C-ADD3-0D395F4A2540}" presName="bgRect" presStyleLbl="bgShp" presStyleIdx="4" presStyleCnt="5"/>
      <dgm:spPr/>
    </dgm:pt>
    <dgm:pt modelId="{7D68DFCA-A68D-410D-A430-503298B1EE4B}" type="pres">
      <dgm:prSet presAssocID="{0668F553-CB21-4A4C-ADD3-0D395F4A254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C81F9837-8E77-40BD-8492-B9FEDFF55E69}" type="pres">
      <dgm:prSet presAssocID="{0668F553-CB21-4A4C-ADD3-0D395F4A2540}" presName="spaceRect" presStyleCnt="0"/>
      <dgm:spPr/>
    </dgm:pt>
    <dgm:pt modelId="{B765C1CF-626C-4AEF-9403-B915F656EBCA}" type="pres">
      <dgm:prSet presAssocID="{0668F553-CB21-4A4C-ADD3-0D395F4A254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477F712-D2BC-4ADE-A662-4261898CF1DA}" type="presOf" srcId="{F0B3D783-111F-4C07-B7E4-C482F385FCCF}" destId="{CF8AE23E-C415-4D6F-A0CF-8E1273BDACC5}" srcOrd="0" destOrd="0" presId="urn:microsoft.com/office/officeart/2018/2/layout/IconVerticalSolidList"/>
    <dgm:cxn modelId="{F7584B1D-0BC1-47E5-BB7D-685AAC74EC7F}" srcId="{42E51D2B-C342-4186-8C7A-4775EC06B4F9}" destId="{B055C4F6-C996-44C4-AE41-4752DF88BFB9}" srcOrd="3" destOrd="0" parTransId="{8F0FF032-8B70-4CAA-9238-359DD62D014B}" sibTransId="{69888931-1A6A-4958-831F-31FC7E3C65D0}"/>
    <dgm:cxn modelId="{12BB6C23-94CB-4CC0-A672-A57B9916CB41}" srcId="{42E51D2B-C342-4186-8C7A-4775EC06B4F9}" destId="{0668F553-CB21-4A4C-ADD3-0D395F4A2540}" srcOrd="4" destOrd="0" parTransId="{EE805924-A970-4E15-833F-E609729B36C0}" sibTransId="{1A6EB3F2-C570-4B4C-AC27-19D3750A0FD4}"/>
    <dgm:cxn modelId="{D0EC3525-7E1C-47E9-841D-3B6A3C8D447C}" type="presOf" srcId="{9BC0B33F-2B55-45BC-9C4F-15646E934B99}" destId="{53E334BD-49F0-4445-85B4-703A6AF558DB}" srcOrd="0" destOrd="0" presId="urn:microsoft.com/office/officeart/2018/2/layout/IconVerticalSolidList"/>
    <dgm:cxn modelId="{941BC832-D50D-4870-98E1-E63FFF61F275}" type="presOf" srcId="{B055C4F6-C996-44C4-AE41-4752DF88BFB9}" destId="{D753056B-4ED4-4D9D-8E4E-28E421161198}" srcOrd="0" destOrd="0" presId="urn:microsoft.com/office/officeart/2018/2/layout/IconVerticalSolidList"/>
    <dgm:cxn modelId="{D3B52033-24C4-437B-9E34-7DF38B6F9134}" type="presOf" srcId="{0668F553-CB21-4A4C-ADD3-0D395F4A2540}" destId="{B765C1CF-626C-4AEF-9403-B915F656EBCA}" srcOrd="0" destOrd="0" presId="urn:microsoft.com/office/officeart/2018/2/layout/IconVerticalSolidList"/>
    <dgm:cxn modelId="{7FC8DD55-4968-4016-95CE-DC6CD9784A89}" srcId="{42E51D2B-C342-4186-8C7A-4775EC06B4F9}" destId="{36472D84-5FE3-4C68-895C-0FC22C950292}" srcOrd="2" destOrd="0" parTransId="{48AB5709-4C8D-4ACE-A2A2-F74EF2CCE96B}" sibTransId="{09510254-587D-4A04-A7B7-CF24E3946F78}"/>
    <dgm:cxn modelId="{CF7DD8A5-7351-4F61-BC38-1CE7ED14315C}" srcId="{42E51D2B-C342-4186-8C7A-4775EC06B4F9}" destId="{9BC0B33F-2B55-45BC-9C4F-15646E934B99}" srcOrd="0" destOrd="0" parTransId="{413EA644-2955-4705-BDB1-C448EDADC70F}" sibTransId="{1C28B78C-46EF-4180-949F-033A40F56557}"/>
    <dgm:cxn modelId="{40B238AE-4329-4BFF-96B4-B2A77ABB922A}" srcId="{42E51D2B-C342-4186-8C7A-4775EC06B4F9}" destId="{F0B3D783-111F-4C07-B7E4-C482F385FCCF}" srcOrd="1" destOrd="0" parTransId="{4EECFE98-33D9-41A0-8CA3-FBDE2D3290A8}" sibTransId="{5E825AA6-37EF-44B6-9243-404E603F5766}"/>
    <dgm:cxn modelId="{F7A23BC5-FD91-4282-9A53-69900D07E7C4}" type="presOf" srcId="{36472D84-5FE3-4C68-895C-0FC22C950292}" destId="{03C8AAE9-1F46-4A5C-976D-75DDA79A1BFA}" srcOrd="0" destOrd="0" presId="urn:microsoft.com/office/officeart/2018/2/layout/IconVerticalSolidList"/>
    <dgm:cxn modelId="{0E94ADE0-E51B-473B-B4FA-367D22DD3A93}" type="presOf" srcId="{42E51D2B-C342-4186-8C7A-4775EC06B4F9}" destId="{E83B3893-0376-47BA-8332-435E84B94EBC}" srcOrd="0" destOrd="0" presId="urn:microsoft.com/office/officeart/2018/2/layout/IconVerticalSolidList"/>
    <dgm:cxn modelId="{216F7D79-DD5D-42B2-BDF0-899E841A5E9A}" type="presParOf" srcId="{E83B3893-0376-47BA-8332-435E84B94EBC}" destId="{E7392522-358E-48F5-AB00-40E58C858F95}" srcOrd="0" destOrd="0" presId="urn:microsoft.com/office/officeart/2018/2/layout/IconVerticalSolidList"/>
    <dgm:cxn modelId="{6540ED5C-5DA4-4113-8049-A50C96209BA8}" type="presParOf" srcId="{E7392522-358E-48F5-AB00-40E58C858F95}" destId="{A44808FE-09CE-4400-8A13-9DF6E921C343}" srcOrd="0" destOrd="0" presId="urn:microsoft.com/office/officeart/2018/2/layout/IconVerticalSolidList"/>
    <dgm:cxn modelId="{2DA24219-4E07-447D-A3D7-593D934F4BF2}" type="presParOf" srcId="{E7392522-358E-48F5-AB00-40E58C858F95}" destId="{78366FCB-51CE-450E-AD73-52463436BA69}" srcOrd="1" destOrd="0" presId="urn:microsoft.com/office/officeart/2018/2/layout/IconVerticalSolidList"/>
    <dgm:cxn modelId="{CAD99EEC-D3F4-467E-9ED2-75E982982297}" type="presParOf" srcId="{E7392522-358E-48F5-AB00-40E58C858F95}" destId="{3CD4056B-A60A-4222-9446-D54E68A25AAD}" srcOrd="2" destOrd="0" presId="urn:microsoft.com/office/officeart/2018/2/layout/IconVerticalSolidList"/>
    <dgm:cxn modelId="{4CC2B597-FF4F-49D3-9184-BF129D3366F5}" type="presParOf" srcId="{E7392522-358E-48F5-AB00-40E58C858F95}" destId="{53E334BD-49F0-4445-85B4-703A6AF558DB}" srcOrd="3" destOrd="0" presId="urn:microsoft.com/office/officeart/2018/2/layout/IconVerticalSolidList"/>
    <dgm:cxn modelId="{EAB83802-DA70-4596-BDED-EBAEAD1F3891}" type="presParOf" srcId="{E83B3893-0376-47BA-8332-435E84B94EBC}" destId="{45EE9E4C-3E23-4FC0-BB1C-E587E2E26ED9}" srcOrd="1" destOrd="0" presId="urn:microsoft.com/office/officeart/2018/2/layout/IconVerticalSolidList"/>
    <dgm:cxn modelId="{655AF226-BE6B-4D73-8AE7-6E7E3B310D63}" type="presParOf" srcId="{E83B3893-0376-47BA-8332-435E84B94EBC}" destId="{0A12C35F-EBFF-4F0D-93A6-165E6F2FE517}" srcOrd="2" destOrd="0" presId="urn:microsoft.com/office/officeart/2018/2/layout/IconVerticalSolidList"/>
    <dgm:cxn modelId="{0F621CE5-106E-4668-B2E2-305566AB1A7A}" type="presParOf" srcId="{0A12C35F-EBFF-4F0D-93A6-165E6F2FE517}" destId="{01201EB5-F885-4966-B31D-C98475476F6B}" srcOrd="0" destOrd="0" presId="urn:microsoft.com/office/officeart/2018/2/layout/IconVerticalSolidList"/>
    <dgm:cxn modelId="{289D9656-DD90-4422-B828-0F051BF246B3}" type="presParOf" srcId="{0A12C35F-EBFF-4F0D-93A6-165E6F2FE517}" destId="{1368145D-7019-4DC7-B6A5-40EC0D043E30}" srcOrd="1" destOrd="0" presId="urn:microsoft.com/office/officeart/2018/2/layout/IconVerticalSolidList"/>
    <dgm:cxn modelId="{ADC46AA8-DE1D-4016-988A-D2B695B50C0E}" type="presParOf" srcId="{0A12C35F-EBFF-4F0D-93A6-165E6F2FE517}" destId="{77838560-0A01-4515-860F-E987A4ABB9E5}" srcOrd="2" destOrd="0" presId="urn:microsoft.com/office/officeart/2018/2/layout/IconVerticalSolidList"/>
    <dgm:cxn modelId="{4AFD1052-6146-4180-BA54-468534732804}" type="presParOf" srcId="{0A12C35F-EBFF-4F0D-93A6-165E6F2FE517}" destId="{CF8AE23E-C415-4D6F-A0CF-8E1273BDACC5}" srcOrd="3" destOrd="0" presId="urn:microsoft.com/office/officeart/2018/2/layout/IconVerticalSolidList"/>
    <dgm:cxn modelId="{48CFB630-49B0-47B0-908F-01370EF2717D}" type="presParOf" srcId="{E83B3893-0376-47BA-8332-435E84B94EBC}" destId="{56188055-8A20-4BC0-891C-4B9A359856D6}" srcOrd="3" destOrd="0" presId="urn:microsoft.com/office/officeart/2018/2/layout/IconVerticalSolidList"/>
    <dgm:cxn modelId="{2A146ACA-BAAA-4274-AB58-0CAD5905DF49}" type="presParOf" srcId="{E83B3893-0376-47BA-8332-435E84B94EBC}" destId="{E4D9EBBC-00B6-4DE5-A668-E6F87DF23C2F}" srcOrd="4" destOrd="0" presId="urn:microsoft.com/office/officeart/2018/2/layout/IconVerticalSolidList"/>
    <dgm:cxn modelId="{76E3EE89-708D-4170-B0D1-AA5E45C201B8}" type="presParOf" srcId="{E4D9EBBC-00B6-4DE5-A668-E6F87DF23C2F}" destId="{B314D2C0-854F-400E-9CE6-B1D8C1ADEB85}" srcOrd="0" destOrd="0" presId="urn:microsoft.com/office/officeart/2018/2/layout/IconVerticalSolidList"/>
    <dgm:cxn modelId="{4056D499-726E-4B0A-B025-A26C3540F046}" type="presParOf" srcId="{E4D9EBBC-00B6-4DE5-A668-E6F87DF23C2F}" destId="{FF8D6236-F744-4FC4-A91A-D6C8C4F2E699}" srcOrd="1" destOrd="0" presId="urn:microsoft.com/office/officeart/2018/2/layout/IconVerticalSolidList"/>
    <dgm:cxn modelId="{1C300A89-0195-4EBE-B757-0D5012D2AD56}" type="presParOf" srcId="{E4D9EBBC-00B6-4DE5-A668-E6F87DF23C2F}" destId="{E6DBE0EA-9F38-4467-BE9B-AAF8A7F46316}" srcOrd="2" destOrd="0" presId="urn:microsoft.com/office/officeart/2018/2/layout/IconVerticalSolidList"/>
    <dgm:cxn modelId="{D9984DFD-536D-4D3B-8A03-CDC1BAB2743A}" type="presParOf" srcId="{E4D9EBBC-00B6-4DE5-A668-E6F87DF23C2F}" destId="{03C8AAE9-1F46-4A5C-976D-75DDA79A1BFA}" srcOrd="3" destOrd="0" presId="urn:microsoft.com/office/officeart/2018/2/layout/IconVerticalSolidList"/>
    <dgm:cxn modelId="{7A3BF4C0-A060-472A-90F1-D7FEF4CD3A5B}" type="presParOf" srcId="{E83B3893-0376-47BA-8332-435E84B94EBC}" destId="{5B932858-03C9-4A91-9E78-6D423A5B51FA}" srcOrd="5" destOrd="0" presId="urn:microsoft.com/office/officeart/2018/2/layout/IconVerticalSolidList"/>
    <dgm:cxn modelId="{35977AE7-3F77-4F35-A980-7697FDD070C7}" type="presParOf" srcId="{E83B3893-0376-47BA-8332-435E84B94EBC}" destId="{732CCF19-645B-414C-8EC9-37EA5D090F77}" srcOrd="6" destOrd="0" presId="urn:microsoft.com/office/officeart/2018/2/layout/IconVerticalSolidList"/>
    <dgm:cxn modelId="{2F302702-D846-4019-954D-C7E48779EB13}" type="presParOf" srcId="{732CCF19-645B-414C-8EC9-37EA5D090F77}" destId="{D734E9AA-72EF-4646-BC6C-514A6B299082}" srcOrd="0" destOrd="0" presId="urn:microsoft.com/office/officeart/2018/2/layout/IconVerticalSolidList"/>
    <dgm:cxn modelId="{B4C62A02-1B3F-4060-BB15-AD6C04887186}" type="presParOf" srcId="{732CCF19-645B-414C-8EC9-37EA5D090F77}" destId="{1533D03D-7FCB-498E-884A-13E5C8B0521F}" srcOrd="1" destOrd="0" presId="urn:microsoft.com/office/officeart/2018/2/layout/IconVerticalSolidList"/>
    <dgm:cxn modelId="{308E8FB6-6A9B-497A-A481-C10D7A41359B}" type="presParOf" srcId="{732CCF19-645B-414C-8EC9-37EA5D090F77}" destId="{3AC533BE-98FB-4746-96A2-1ED9287E3327}" srcOrd="2" destOrd="0" presId="urn:microsoft.com/office/officeart/2018/2/layout/IconVerticalSolidList"/>
    <dgm:cxn modelId="{7B69D69D-488D-418F-B5AC-99E133F4317E}" type="presParOf" srcId="{732CCF19-645B-414C-8EC9-37EA5D090F77}" destId="{D753056B-4ED4-4D9D-8E4E-28E421161198}" srcOrd="3" destOrd="0" presId="urn:microsoft.com/office/officeart/2018/2/layout/IconVerticalSolidList"/>
    <dgm:cxn modelId="{60D6C81A-CC6E-4A50-A89F-69752B9FFE90}" type="presParOf" srcId="{E83B3893-0376-47BA-8332-435E84B94EBC}" destId="{16DEB167-DFA6-4E62-BACE-C3D55E1DB80E}" srcOrd="7" destOrd="0" presId="urn:microsoft.com/office/officeart/2018/2/layout/IconVerticalSolidList"/>
    <dgm:cxn modelId="{5C1097D2-4DC8-403F-B35E-BAC1CE80215F}" type="presParOf" srcId="{E83B3893-0376-47BA-8332-435E84B94EBC}" destId="{8490BF01-CEC9-41B3-A42E-D4F6EFE55D41}" srcOrd="8" destOrd="0" presId="urn:microsoft.com/office/officeart/2018/2/layout/IconVerticalSolidList"/>
    <dgm:cxn modelId="{2E4606FA-298F-4E10-AA65-F29200EAD7C4}" type="presParOf" srcId="{8490BF01-CEC9-41B3-A42E-D4F6EFE55D41}" destId="{827517C1-A410-4AFD-88DA-EFC2E32FE1FF}" srcOrd="0" destOrd="0" presId="urn:microsoft.com/office/officeart/2018/2/layout/IconVerticalSolidList"/>
    <dgm:cxn modelId="{EF920A48-DB74-4E11-92B9-AE485C85BE6C}" type="presParOf" srcId="{8490BF01-CEC9-41B3-A42E-D4F6EFE55D41}" destId="{7D68DFCA-A68D-410D-A430-503298B1EE4B}" srcOrd="1" destOrd="0" presId="urn:microsoft.com/office/officeart/2018/2/layout/IconVerticalSolidList"/>
    <dgm:cxn modelId="{92D52C30-F04D-47CF-8735-3F17A0342617}" type="presParOf" srcId="{8490BF01-CEC9-41B3-A42E-D4F6EFE55D41}" destId="{C81F9837-8E77-40BD-8492-B9FEDFF55E69}" srcOrd="2" destOrd="0" presId="urn:microsoft.com/office/officeart/2018/2/layout/IconVerticalSolidList"/>
    <dgm:cxn modelId="{3A879C8F-D310-42F6-9B43-6526AAC071A3}" type="presParOf" srcId="{8490BF01-CEC9-41B3-A42E-D4F6EFE55D41}" destId="{B765C1CF-626C-4AEF-9403-B915F656EB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F47BD0-EFE5-4671-832D-F9986EF840FA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A8C885C-A555-41DB-AE46-ED597A305BBB}">
      <dgm:prSet/>
      <dgm:spPr/>
      <dgm:t>
        <a:bodyPr/>
        <a:lstStyle/>
        <a:p>
          <a:r>
            <a:rPr lang="en-US"/>
            <a:t>JCBOL allocated $500,000 from ARPA funds to grow agricultural production capacity and $100,000 to continue food processing growth.</a:t>
          </a:r>
        </a:p>
      </dgm:t>
    </dgm:pt>
    <dgm:pt modelId="{B8F7E74C-BE86-4A21-A944-71890F284F02}" type="parTrans" cxnId="{73AD4BEB-6ABF-4C65-BAEB-2F6286A69431}">
      <dgm:prSet/>
      <dgm:spPr/>
      <dgm:t>
        <a:bodyPr/>
        <a:lstStyle/>
        <a:p>
          <a:endParaRPr lang="en-US"/>
        </a:p>
      </dgm:t>
    </dgm:pt>
    <dgm:pt modelId="{E012628D-0C2A-43F5-844A-AF454F6F346A}" type="sibTrans" cxnId="{73AD4BEB-6ABF-4C65-BAEB-2F6286A69431}">
      <dgm:prSet/>
      <dgm:spPr/>
      <dgm:t>
        <a:bodyPr/>
        <a:lstStyle/>
        <a:p>
          <a:endParaRPr lang="en-US"/>
        </a:p>
      </dgm:t>
    </dgm:pt>
    <dgm:pt modelId="{05DD2EF4-E7D9-44D1-BC13-1DB104C61ED7}">
      <dgm:prSet/>
      <dgm:spPr/>
      <dgm:t>
        <a:bodyPr/>
        <a:lstStyle/>
        <a:p>
          <a:r>
            <a:rPr lang="en-US"/>
            <a:t>Cooperative Project between JCED and Cornell Cooperative Extension of JC.</a:t>
          </a:r>
        </a:p>
      </dgm:t>
    </dgm:pt>
    <dgm:pt modelId="{2EB0215C-5EA8-4F87-BA27-B4953C27EA60}" type="parTrans" cxnId="{73148E53-EF03-495A-AABD-E745DA8EDCB3}">
      <dgm:prSet/>
      <dgm:spPr/>
      <dgm:t>
        <a:bodyPr/>
        <a:lstStyle/>
        <a:p>
          <a:endParaRPr lang="en-US"/>
        </a:p>
      </dgm:t>
    </dgm:pt>
    <dgm:pt modelId="{042A1DE6-C384-4F78-83D6-2A23D0FD7A4B}" type="sibTrans" cxnId="{73148E53-EF03-495A-AABD-E745DA8EDCB3}">
      <dgm:prSet/>
      <dgm:spPr/>
      <dgm:t>
        <a:bodyPr/>
        <a:lstStyle/>
        <a:p>
          <a:endParaRPr lang="en-US"/>
        </a:p>
      </dgm:t>
    </dgm:pt>
    <dgm:pt modelId="{60D26F49-4EE0-402F-8DE9-90BD46E4A785}">
      <dgm:prSet/>
      <dgm:spPr/>
      <dgm:t>
        <a:bodyPr/>
        <a:lstStyle/>
        <a:p>
          <a:r>
            <a:rPr lang="en-US"/>
            <a:t>Ag Production Capacity = growing or raising raw food product, awarded funds to 23 projects.</a:t>
          </a:r>
        </a:p>
      </dgm:t>
    </dgm:pt>
    <dgm:pt modelId="{50CEE54F-CAB5-4049-BDD4-4C032BC6ADC2}" type="parTrans" cxnId="{6CB69154-B860-4F6C-B51D-D252FBFB201E}">
      <dgm:prSet/>
      <dgm:spPr/>
      <dgm:t>
        <a:bodyPr/>
        <a:lstStyle/>
        <a:p>
          <a:endParaRPr lang="en-US"/>
        </a:p>
      </dgm:t>
    </dgm:pt>
    <dgm:pt modelId="{5EED8CD2-2776-491D-9D1E-8425C93E235B}" type="sibTrans" cxnId="{6CB69154-B860-4F6C-B51D-D252FBFB201E}">
      <dgm:prSet/>
      <dgm:spPr/>
      <dgm:t>
        <a:bodyPr/>
        <a:lstStyle/>
        <a:p>
          <a:endParaRPr lang="en-US"/>
        </a:p>
      </dgm:t>
    </dgm:pt>
    <dgm:pt modelId="{9D3F0151-2289-44E8-90B8-EA77E6667C92}">
      <dgm:prSet/>
      <dgm:spPr/>
      <dgm:t>
        <a:bodyPr/>
        <a:lstStyle/>
        <a:p>
          <a:r>
            <a:rPr lang="en-US"/>
            <a:t>Processing = turning the raw food product into a value - added product. Awarded funds to 19 projects.</a:t>
          </a:r>
        </a:p>
      </dgm:t>
    </dgm:pt>
    <dgm:pt modelId="{3B10D508-5184-421F-BA80-3AF7C4836A28}" type="parTrans" cxnId="{DA3D780A-DD37-463E-A93C-A60EF5752F19}">
      <dgm:prSet/>
      <dgm:spPr/>
      <dgm:t>
        <a:bodyPr/>
        <a:lstStyle/>
        <a:p>
          <a:endParaRPr lang="en-US"/>
        </a:p>
      </dgm:t>
    </dgm:pt>
    <dgm:pt modelId="{C134944F-5C89-43AC-AE08-C5C5C6AAD65B}" type="sibTrans" cxnId="{DA3D780A-DD37-463E-A93C-A60EF5752F19}">
      <dgm:prSet/>
      <dgm:spPr/>
      <dgm:t>
        <a:bodyPr/>
        <a:lstStyle/>
        <a:p>
          <a:endParaRPr lang="en-US"/>
        </a:p>
      </dgm:t>
    </dgm:pt>
    <dgm:pt modelId="{824DE517-D9F4-4783-B612-14AB5DF47B24}" type="pres">
      <dgm:prSet presAssocID="{FFF47BD0-EFE5-4671-832D-F9986EF840FA}" presName="outerComposite" presStyleCnt="0">
        <dgm:presLayoutVars>
          <dgm:chMax val="5"/>
          <dgm:dir/>
          <dgm:resizeHandles val="exact"/>
        </dgm:presLayoutVars>
      </dgm:prSet>
      <dgm:spPr/>
    </dgm:pt>
    <dgm:pt modelId="{E0C86BF9-7956-492D-A936-2A7641EFA148}" type="pres">
      <dgm:prSet presAssocID="{FFF47BD0-EFE5-4671-832D-F9986EF840FA}" presName="dummyMaxCanvas" presStyleCnt="0">
        <dgm:presLayoutVars/>
      </dgm:prSet>
      <dgm:spPr/>
    </dgm:pt>
    <dgm:pt modelId="{95DA6D13-C5BC-4042-A862-65AA2ABA59E1}" type="pres">
      <dgm:prSet presAssocID="{FFF47BD0-EFE5-4671-832D-F9986EF840FA}" presName="FourNodes_1" presStyleLbl="node1" presStyleIdx="0" presStyleCnt="4">
        <dgm:presLayoutVars>
          <dgm:bulletEnabled val="1"/>
        </dgm:presLayoutVars>
      </dgm:prSet>
      <dgm:spPr/>
    </dgm:pt>
    <dgm:pt modelId="{C6A3BA0A-A29C-4D63-BC9B-51F8459F1DCF}" type="pres">
      <dgm:prSet presAssocID="{FFF47BD0-EFE5-4671-832D-F9986EF840FA}" presName="FourNodes_2" presStyleLbl="node1" presStyleIdx="1" presStyleCnt="4">
        <dgm:presLayoutVars>
          <dgm:bulletEnabled val="1"/>
        </dgm:presLayoutVars>
      </dgm:prSet>
      <dgm:spPr/>
    </dgm:pt>
    <dgm:pt modelId="{CA162B88-290B-4690-9D51-ED21298B38B8}" type="pres">
      <dgm:prSet presAssocID="{FFF47BD0-EFE5-4671-832D-F9986EF840FA}" presName="FourNodes_3" presStyleLbl="node1" presStyleIdx="2" presStyleCnt="4">
        <dgm:presLayoutVars>
          <dgm:bulletEnabled val="1"/>
        </dgm:presLayoutVars>
      </dgm:prSet>
      <dgm:spPr/>
    </dgm:pt>
    <dgm:pt modelId="{CD157AA9-08B6-4710-9D30-375256C8B1CF}" type="pres">
      <dgm:prSet presAssocID="{FFF47BD0-EFE5-4671-832D-F9986EF840FA}" presName="FourNodes_4" presStyleLbl="node1" presStyleIdx="3" presStyleCnt="4">
        <dgm:presLayoutVars>
          <dgm:bulletEnabled val="1"/>
        </dgm:presLayoutVars>
      </dgm:prSet>
      <dgm:spPr/>
    </dgm:pt>
    <dgm:pt modelId="{A22A3F6B-4990-445E-85BA-0184BB5AA40E}" type="pres">
      <dgm:prSet presAssocID="{FFF47BD0-EFE5-4671-832D-F9986EF840FA}" presName="FourConn_1-2" presStyleLbl="fgAccFollowNode1" presStyleIdx="0" presStyleCnt="3">
        <dgm:presLayoutVars>
          <dgm:bulletEnabled val="1"/>
        </dgm:presLayoutVars>
      </dgm:prSet>
      <dgm:spPr/>
    </dgm:pt>
    <dgm:pt modelId="{374B9DFF-A157-4437-9F6C-2540A9A0A8F6}" type="pres">
      <dgm:prSet presAssocID="{FFF47BD0-EFE5-4671-832D-F9986EF840FA}" presName="FourConn_2-3" presStyleLbl="fgAccFollowNode1" presStyleIdx="1" presStyleCnt="3">
        <dgm:presLayoutVars>
          <dgm:bulletEnabled val="1"/>
        </dgm:presLayoutVars>
      </dgm:prSet>
      <dgm:spPr/>
    </dgm:pt>
    <dgm:pt modelId="{89647F3A-C5DE-4B1A-9E95-B5502E473F47}" type="pres">
      <dgm:prSet presAssocID="{FFF47BD0-EFE5-4671-832D-F9986EF840FA}" presName="FourConn_3-4" presStyleLbl="fgAccFollowNode1" presStyleIdx="2" presStyleCnt="3">
        <dgm:presLayoutVars>
          <dgm:bulletEnabled val="1"/>
        </dgm:presLayoutVars>
      </dgm:prSet>
      <dgm:spPr/>
    </dgm:pt>
    <dgm:pt modelId="{15A76ADB-906A-4C9E-BBFF-90C4375C9FC6}" type="pres">
      <dgm:prSet presAssocID="{FFF47BD0-EFE5-4671-832D-F9986EF840FA}" presName="FourNodes_1_text" presStyleLbl="node1" presStyleIdx="3" presStyleCnt="4">
        <dgm:presLayoutVars>
          <dgm:bulletEnabled val="1"/>
        </dgm:presLayoutVars>
      </dgm:prSet>
      <dgm:spPr/>
    </dgm:pt>
    <dgm:pt modelId="{3CD09BF1-C981-46CB-9F6A-724023B2520F}" type="pres">
      <dgm:prSet presAssocID="{FFF47BD0-EFE5-4671-832D-F9986EF840FA}" presName="FourNodes_2_text" presStyleLbl="node1" presStyleIdx="3" presStyleCnt="4">
        <dgm:presLayoutVars>
          <dgm:bulletEnabled val="1"/>
        </dgm:presLayoutVars>
      </dgm:prSet>
      <dgm:spPr/>
    </dgm:pt>
    <dgm:pt modelId="{6EB178C2-DD71-4A1D-9986-D35BA2DF9347}" type="pres">
      <dgm:prSet presAssocID="{FFF47BD0-EFE5-4671-832D-F9986EF840FA}" presName="FourNodes_3_text" presStyleLbl="node1" presStyleIdx="3" presStyleCnt="4">
        <dgm:presLayoutVars>
          <dgm:bulletEnabled val="1"/>
        </dgm:presLayoutVars>
      </dgm:prSet>
      <dgm:spPr/>
    </dgm:pt>
    <dgm:pt modelId="{D01702AB-1376-42D4-86E5-CC3E5CBCD1C5}" type="pres">
      <dgm:prSet presAssocID="{FFF47BD0-EFE5-4671-832D-F9986EF840F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A3D780A-DD37-463E-A93C-A60EF5752F19}" srcId="{FFF47BD0-EFE5-4671-832D-F9986EF840FA}" destId="{9D3F0151-2289-44E8-90B8-EA77E6667C92}" srcOrd="3" destOrd="0" parTransId="{3B10D508-5184-421F-BA80-3AF7C4836A28}" sibTransId="{C134944F-5C89-43AC-AE08-C5C5C6AAD65B}"/>
    <dgm:cxn modelId="{96F1DF1C-5E26-4337-84F8-81256566A486}" type="presOf" srcId="{05DD2EF4-E7D9-44D1-BC13-1DB104C61ED7}" destId="{C6A3BA0A-A29C-4D63-BC9B-51F8459F1DCF}" srcOrd="0" destOrd="0" presId="urn:microsoft.com/office/officeart/2005/8/layout/vProcess5"/>
    <dgm:cxn modelId="{5A83FE25-9E43-4E4D-B9E3-0BA16AB2E5BB}" type="presOf" srcId="{05DD2EF4-E7D9-44D1-BC13-1DB104C61ED7}" destId="{3CD09BF1-C981-46CB-9F6A-724023B2520F}" srcOrd="1" destOrd="0" presId="urn:microsoft.com/office/officeart/2005/8/layout/vProcess5"/>
    <dgm:cxn modelId="{FC442632-20BA-48C0-8DA9-49ACA73AF1FC}" type="presOf" srcId="{60D26F49-4EE0-402F-8DE9-90BD46E4A785}" destId="{6EB178C2-DD71-4A1D-9986-D35BA2DF9347}" srcOrd="1" destOrd="0" presId="urn:microsoft.com/office/officeart/2005/8/layout/vProcess5"/>
    <dgm:cxn modelId="{73148E53-EF03-495A-AABD-E745DA8EDCB3}" srcId="{FFF47BD0-EFE5-4671-832D-F9986EF840FA}" destId="{05DD2EF4-E7D9-44D1-BC13-1DB104C61ED7}" srcOrd="1" destOrd="0" parTransId="{2EB0215C-5EA8-4F87-BA27-B4953C27EA60}" sibTransId="{042A1DE6-C384-4F78-83D6-2A23D0FD7A4B}"/>
    <dgm:cxn modelId="{6CB69154-B860-4F6C-B51D-D252FBFB201E}" srcId="{FFF47BD0-EFE5-4671-832D-F9986EF840FA}" destId="{60D26F49-4EE0-402F-8DE9-90BD46E4A785}" srcOrd="2" destOrd="0" parTransId="{50CEE54F-CAB5-4049-BDD4-4C032BC6ADC2}" sibTransId="{5EED8CD2-2776-491D-9D1E-8425C93E235B}"/>
    <dgm:cxn modelId="{FE9A6B88-39EB-4B99-A33B-176B72A6D05F}" type="presOf" srcId="{9A8C885C-A555-41DB-AE46-ED597A305BBB}" destId="{15A76ADB-906A-4C9E-BBFF-90C4375C9FC6}" srcOrd="1" destOrd="0" presId="urn:microsoft.com/office/officeart/2005/8/layout/vProcess5"/>
    <dgm:cxn modelId="{AA43999E-2251-404E-9904-D5B98CC12EF0}" type="presOf" srcId="{9A8C885C-A555-41DB-AE46-ED597A305BBB}" destId="{95DA6D13-C5BC-4042-A862-65AA2ABA59E1}" srcOrd="0" destOrd="0" presId="urn:microsoft.com/office/officeart/2005/8/layout/vProcess5"/>
    <dgm:cxn modelId="{39CB4CB8-9F30-426F-96E1-6826A80E728E}" type="presOf" srcId="{9D3F0151-2289-44E8-90B8-EA77E6667C92}" destId="{D01702AB-1376-42D4-86E5-CC3E5CBCD1C5}" srcOrd="1" destOrd="0" presId="urn:microsoft.com/office/officeart/2005/8/layout/vProcess5"/>
    <dgm:cxn modelId="{664E7ABE-9F63-4A37-93E9-9E663B596312}" type="presOf" srcId="{5EED8CD2-2776-491D-9D1E-8425C93E235B}" destId="{89647F3A-C5DE-4B1A-9E95-B5502E473F47}" srcOrd="0" destOrd="0" presId="urn:microsoft.com/office/officeart/2005/8/layout/vProcess5"/>
    <dgm:cxn modelId="{F65962C9-B188-4A98-ABD2-A8761C0895D0}" type="presOf" srcId="{9D3F0151-2289-44E8-90B8-EA77E6667C92}" destId="{CD157AA9-08B6-4710-9D30-375256C8B1CF}" srcOrd="0" destOrd="0" presId="urn:microsoft.com/office/officeart/2005/8/layout/vProcess5"/>
    <dgm:cxn modelId="{7A969FD5-179D-4422-B2F2-91176CB460CB}" type="presOf" srcId="{60D26F49-4EE0-402F-8DE9-90BD46E4A785}" destId="{CA162B88-290B-4690-9D51-ED21298B38B8}" srcOrd="0" destOrd="0" presId="urn:microsoft.com/office/officeart/2005/8/layout/vProcess5"/>
    <dgm:cxn modelId="{05DEC7DD-286F-4E2C-BDD8-41EB9EBEBB72}" type="presOf" srcId="{E012628D-0C2A-43F5-844A-AF454F6F346A}" destId="{A22A3F6B-4990-445E-85BA-0184BB5AA40E}" srcOrd="0" destOrd="0" presId="urn:microsoft.com/office/officeart/2005/8/layout/vProcess5"/>
    <dgm:cxn modelId="{73AD4BEB-6ABF-4C65-BAEB-2F6286A69431}" srcId="{FFF47BD0-EFE5-4671-832D-F9986EF840FA}" destId="{9A8C885C-A555-41DB-AE46-ED597A305BBB}" srcOrd="0" destOrd="0" parTransId="{B8F7E74C-BE86-4A21-A944-71890F284F02}" sibTransId="{E012628D-0C2A-43F5-844A-AF454F6F346A}"/>
    <dgm:cxn modelId="{29C106F4-23A6-4304-89D6-7072D95BA7D8}" type="presOf" srcId="{FFF47BD0-EFE5-4671-832D-F9986EF840FA}" destId="{824DE517-D9F4-4783-B612-14AB5DF47B24}" srcOrd="0" destOrd="0" presId="urn:microsoft.com/office/officeart/2005/8/layout/vProcess5"/>
    <dgm:cxn modelId="{5B5D56FA-0D66-4211-A9C8-C16FD19231D5}" type="presOf" srcId="{042A1DE6-C384-4F78-83D6-2A23D0FD7A4B}" destId="{374B9DFF-A157-4437-9F6C-2540A9A0A8F6}" srcOrd="0" destOrd="0" presId="urn:microsoft.com/office/officeart/2005/8/layout/vProcess5"/>
    <dgm:cxn modelId="{583CA9E6-3752-409D-9F39-6F564539F03D}" type="presParOf" srcId="{824DE517-D9F4-4783-B612-14AB5DF47B24}" destId="{E0C86BF9-7956-492D-A936-2A7641EFA148}" srcOrd="0" destOrd="0" presId="urn:microsoft.com/office/officeart/2005/8/layout/vProcess5"/>
    <dgm:cxn modelId="{1382FE0E-4CF9-48B7-9610-7AEAA9A7E2D6}" type="presParOf" srcId="{824DE517-D9F4-4783-B612-14AB5DF47B24}" destId="{95DA6D13-C5BC-4042-A862-65AA2ABA59E1}" srcOrd="1" destOrd="0" presId="urn:microsoft.com/office/officeart/2005/8/layout/vProcess5"/>
    <dgm:cxn modelId="{A916C7A2-64CD-437B-8228-C7646B71FCA5}" type="presParOf" srcId="{824DE517-D9F4-4783-B612-14AB5DF47B24}" destId="{C6A3BA0A-A29C-4D63-BC9B-51F8459F1DCF}" srcOrd="2" destOrd="0" presId="urn:microsoft.com/office/officeart/2005/8/layout/vProcess5"/>
    <dgm:cxn modelId="{5B9F7087-8C35-4E8E-A7BF-899FA0A1AFFD}" type="presParOf" srcId="{824DE517-D9F4-4783-B612-14AB5DF47B24}" destId="{CA162B88-290B-4690-9D51-ED21298B38B8}" srcOrd="3" destOrd="0" presId="urn:microsoft.com/office/officeart/2005/8/layout/vProcess5"/>
    <dgm:cxn modelId="{0C9D9BF3-9FB1-42EB-9D5A-820148735C55}" type="presParOf" srcId="{824DE517-D9F4-4783-B612-14AB5DF47B24}" destId="{CD157AA9-08B6-4710-9D30-375256C8B1CF}" srcOrd="4" destOrd="0" presId="urn:microsoft.com/office/officeart/2005/8/layout/vProcess5"/>
    <dgm:cxn modelId="{AA7D316E-63AB-4724-901F-4715F9FDE7B4}" type="presParOf" srcId="{824DE517-D9F4-4783-B612-14AB5DF47B24}" destId="{A22A3F6B-4990-445E-85BA-0184BB5AA40E}" srcOrd="5" destOrd="0" presId="urn:microsoft.com/office/officeart/2005/8/layout/vProcess5"/>
    <dgm:cxn modelId="{E46BA502-749E-4500-B490-D927B61F7ED2}" type="presParOf" srcId="{824DE517-D9F4-4783-B612-14AB5DF47B24}" destId="{374B9DFF-A157-4437-9F6C-2540A9A0A8F6}" srcOrd="6" destOrd="0" presId="urn:microsoft.com/office/officeart/2005/8/layout/vProcess5"/>
    <dgm:cxn modelId="{E3A1A496-B88F-4C2D-824B-84A043D14DB8}" type="presParOf" srcId="{824DE517-D9F4-4783-B612-14AB5DF47B24}" destId="{89647F3A-C5DE-4B1A-9E95-B5502E473F47}" srcOrd="7" destOrd="0" presId="urn:microsoft.com/office/officeart/2005/8/layout/vProcess5"/>
    <dgm:cxn modelId="{4017C99E-D84A-463B-AFB4-BE58E677D2B3}" type="presParOf" srcId="{824DE517-D9F4-4783-B612-14AB5DF47B24}" destId="{15A76ADB-906A-4C9E-BBFF-90C4375C9FC6}" srcOrd="8" destOrd="0" presId="urn:microsoft.com/office/officeart/2005/8/layout/vProcess5"/>
    <dgm:cxn modelId="{8C273D7A-8DD7-42CB-9F32-06B2EE1594D0}" type="presParOf" srcId="{824DE517-D9F4-4783-B612-14AB5DF47B24}" destId="{3CD09BF1-C981-46CB-9F6A-724023B2520F}" srcOrd="9" destOrd="0" presId="urn:microsoft.com/office/officeart/2005/8/layout/vProcess5"/>
    <dgm:cxn modelId="{E4933EC0-D7DE-4A75-9748-5C4CCB74881F}" type="presParOf" srcId="{824DE517-D9F4-4783-B612-14AB5DF47B24}" destId="{6EB178C2-DD71-4A1D-9986-D35BA2DF9347}" srcOrd="10" destOrd="0" presId="urn:microsoft.com/office/officeart/2005/8/layout/vProcess5"/>
    <dgm:cxn modelId="{B669FC68-6D04-4589-BDA6-5FD6E1E1ED77}" type="presParOf" srcId="{824DE517-D9F4-4783-B612-14AB5DF47B24}" destId="{D01702AB-1376-42D4-86E5-CC3E5CBCD1C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7CAAB-1E7F-4650-A5E2-A51F9256FA28}">
      <dsp:nvSpPr>
        <dsp:cNvPr id="0" name=""/>
        <dsp:cNvSpPr/>
      </dsp:nvSpPr>
      <dsp:spPr>
        <a:xfrm>
          <a:off x="0" y="601507"/>
          <a:ext cx="3579875" cy="2273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A79D32-23FA-4F0C-B13E-29A8511B1138}">
      <dsp:nvSpPr>
        <dsp:cNvPr id="0" name=""/>
        <dsp:cNvSpPr/>
      </dsp:nvSpPr>
      <dsp:spPr>
        <a:xfrm>
          <a:off x="397763" y="979383"/>
          <a:ext cx="3579875" cy="22732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Since 2001, assisting in the retention, growth and promotion of Jefferson County’s Agricultural Industry. </a:t>
          </a:r>
        </a:p>
      </dsp:txBody>
      <dsp:txXfrm>
        <a:off x="464343" y="1045963"/>
        <a:ext cx="3446715" cy="21400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808FE-09CE-4400-8A13-9DF6E921C343}">
      <dsp:nvSpPr>
        <dsp:cNvPr id="0" name=""/>
        <dsp:cNvSpPr/>
      </dsp:nvSpPr>
      <dsp:spPr>
        <a:xfrm>
          <a:off x="0" y="398857"/>
          <a:ext cx="5924550" cy="6990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66FCB-51CE-450E-AD73-52463436BA69}">
      <dsp:nvSpPr>
        <dsp:cNvPr id="0" name=""/>
        <dsp:cNvSpPr/>
      </dsp:nvSpPr>
      <dsp:spPr>
        <a:xfrm>
          <a:off x="211448" y="556133"/>
          <a:ext cx="384827" cy="3844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334BD-49F0-4445-85B4-703A6AF558DB}">
      <dsp:nvSpPr>
        <dsp:cNvPr id="0" name=""/>
        <dsp:cNvSpPr/>
      </dsp:nvSpPr>
      <dsp:spPr>
        <a:xfrm>
          <a:off x="807725" y="398857"/>
          <a:ext cx="5042377" cy="670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89" tIns="70989" rIns="70989" bIns="7098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Round 1 – JCBOL allocated $400,000 from ARPA funds to grow food processing capacity – THANK YOU!</a:t>
          </a:r>
        </a:p>
      </dsp:txBody>
      <dsp:txXfrm>
        <a:off x="807725" y="398857"/>
        <a:ext cx="5042377" cy="670761"/>
      </dsp:txXfrm>
    </dsp:sp>
    <dsp:sp modelId="{01201EB5-F885-4966-B31D-C98475476F6B}">
      <dsp:nvSpPr>
        <dsp:cNvPr id="0" name=""/>
        <dsp:cNvSpPr/>
      </dsp:nvSpPr>
      <dsp:spPr>
        <a:xfrm>
          <a:off x="0" y="1306231"/>
          <a:ext cx="5924550" cy="699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8145D-7019-4DC7-B6A5-40EC0D043E30}">
      <dsp:nvSpPr>
        <dsp:cNvPr id="0" name=""/>
        <dsp:cNvSpPr/>
      </dsp:nvSpPr>
      <dsp:spPr>
        <a:xfrm>
          <a:off x="211448" y="1463506"/>
          <a:ext cx="384827" cy="3844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AE23E-C415-4D6F-A0CF-8E1273BDACC5}">
      <dsp:nvSpPr>
        <dsp:cNvPr id="0" name=""/>
        <dsp:cNvSpPr/>
      </dsp:nvSpPr>
      <dsp:spPr>
        <a:xfrm>
          <a:off x="807725" y="1306231"/>
          <a:ext cx="5042377" cy="670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89" tIns="70989" rIns="70989" bIns="7098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Purpose is to increase local food supply, stimulate diversification of agriculture, grow economy.</a:t>
          </a:r>
        </a:p>
      </dsp:txBody>
      <dsp:txXfrm>
        <a:off x="807725" y="1306231"/>
        <a:ext cx="5042377" cy="670761"/>
      </dsp:txXfrm>
    </dsp:sp>
    <dsp:sp modelId="{B314D2C0-854F-400E-9CE6-B1D8C1ADEB85}">
      <dsp:nvSpPr>
        <dsp:cNvPr id="0" name=""/>
        <dsp:cNvSpPr/>
      </dsp:nvSpPr>
      <dsp:spPr>
        <a:xfrm>
          <a:off x="0" y="2213604"/>
          <a:ext cx="5924550" cy="13026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D6236-F744-4FC4-A91A-D6C8C4F2E699}">
      <dsp:nvSpPr>
        <dsp:cNvPr id="0" name=""/>
        <dsp:cNvSpPr/>
      </dsp:nvSpPr>
      <dsp:spPr>
        <a:xfrm>
          <a:off x="211448" y="2672689"/>
          <a:ext cx="384827" cy="3844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8AAE9-1F46-4A5C-976D-75DDA79A1BFA}">
      <dsp:nvSpPr>
        <dsp:cNvPr id="0" name=""/>
        <dsp:cNvSpPr/>
      </dsp:nvSpPr>
      <dsp:spPr>
        <a:xfrm>
          <a:off x="807725" y="2538836"/>
          <a:ext cx="5042377" cy="62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89" tIns="70989" rIns="70989" bIns="7098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24 projects including 3 custom meat processing, 3 farm based dairy processing, 1 poultry processing, 7 vegetable processing, honey, wine, maple syrup and other projects. 22 projects are finished, 2 remain open.</a:t>
          </a:r>
        </a:p>
      </dsp:txBody>
      <dsp:txXfrm>
        <a:off x="807725" y="2538836"/>
        <a:ext cx="5042377" cy="623915"/>
      </dsp:txXfrm>
    </dsp:sp>
    <dsp:sp modelId="{D734E9AA-72EF-4646-BC6C-514A6B299082}">
      <dsp:nvSpPr>
        <dsp:cNvPr id="0" name=""/>
        <dsp:cNvSpPr/>
      </dsp:nvSpPr>
      <dsp:spPr>
        <a:xfrm>
          <a:off x="0" y="3724596"/>
          <a:ext cx="5924550" cy="6990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3D03D-7FCB-498E-884A-13E5C8B0521F}">
      <dsp:nvSpPr>
        <dsp:cNvPr id="0" name=""/>
        <dsp:cNvSpPr/>
      </dsp:nvSpPr>
      <dsp:spPr>
        <a:xfrm>
          <a:off x="211448" y="3881871"/>
          <a:ext cx="384827" cy="3844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3056B-4ED4-4D9D-8E4E-28E421161198}">
      <dsp:nvSpPr>
        <dsp:cNvPr id="0" name=""/>
        <dsp:cNvSpPr/>
      </dsp:nvSpPr>
      <dsp:spPr>
        <a:xfrm>
          <a:off x="807725" y="3724596"/>
          <a:ext cx="5042377" cy="670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89" tIns="70989" rIns="70989" bIns="7098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Monitor Projects for 5 years.</a:t>
          </a:r>
        </a:p>
      </dsp:txBody>
      <dsp:txXfrm>
        <a:off x="807725" y="3724596"/>
        <a:ext cx="5042377" cy="670761"/>
      </dsp:txXfrm>
    </dsp:sp>
    <dsp:sp modelId="{827517C1-A410-4AFD-88DA-EFC2E32FE1FF}">
      <dsp:nvSpPr>
        <dsp:cNvPr id="0" name=""/>
        <dsp:cNvSpPr/>
      </dsp:nvSpPr>
      <dsp:spPr>
        <a:xfrm>
          <a:off x="0" y="4631969"/>
          <a:ext cx="5924550" cy="69900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8DFCA-A68D-410D-A430-503298B1EE4B}">
      <dsp:nvSpPr>
        <dsp:cNvPr id="0" name=""/>
        <dsp:cNvSpPr/>
      </dsp:nvSpPr>
      <dsp:spPr>
        <a:xfrm>
          <a:off x="211448" y="4789245"/>
          <a:ext cx="384827" cy="3844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5C1CF-626C-4AEF-9403-B915F656EBCA}">
      <dsp:nvSpPr>
        <dsp:cNvPr id="0" name=""/>
        <dsp:cNvSpPr/>
      </dsp:nvSpPr>
      <dsp:spPr>
        <a:xfrm>
          <a:off x="807725" y="4631969"/>
          <a:ext cx="5042377" cy="670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89" tIns="70989" rIns="70989" bIns="7098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Funds left over are rolled into Round 2.</a:t>
          </a:r>
        </a:p>
      </dsp:txBody>
      <dsp:txXfrm>
        <a:off x="807725" y="4631969"/>
        <a:ext cx="5042377" cy="6707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A6D13-C5BC-4042-A862-65AA2ABA59E1}">
      <dsp:nvSpPr>
        <dsp:cNvPr id="0" name=""/>
        <dsp:cNvSpPr/>
      </dsp:nvSpPr>
      <dsp:spPr>
        <a:xfrm>
          <a:off x="0" y="0"/>
          <a:ext cx="8282940" cy="726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JCBOL allocated $500,000 from ARPA funds to grow agricultural production capacity and $100,000 to continue food processing growth.</a:t>
          </a:r>
        </a:p>
      </dsp:txBody>
      <dsp:txXfrm>
        <a:off x="21289" y="21289"/>
        <a:ext cx="7437186" cy="684277"/>
      </dsp:txXfrm>
    </dsp:sp>
    <dsp:sp modelId="{C6A3BA0A-A29C-4D63-BC9B-51F8459F1DCF}">
      <dsp:nvSpPr>
        <dsp:cNvPr id="0" name=""/>
        <dsp:cNvSpPr/>
      </dsp:nvSpPr>
      <dsp:spPr>
        <a:xfrm>
          <a:off x="693696" y="859010"/>
          <a:ext cx="8282940" cy="726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33646"/>
                <a:satOff val="-6306"/>
                <a:lumOff val="458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1333646"/>
                <a:satOff val="-6306"/>
                <a:lumOff val="458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1333646"/>
                <a:satOff val="-6306"/>
                <a:lumOff val="458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Cooperative Project between JCED and Cornell Cooperative Extension of JC.</a:t>
          </a:r>
        </a:p>
      </dsp:txBody>
      <dsp:txXfrm>
        <a:off x="714985" y="880299"/>
        <a:ext cx="7074209" cy="684277"/>
      </dsp:txXfrm>
    </dsp:sp>
    <dsp:sp modelId="{CA162B88-290B-4690-9D51-ED21298B38B8}">
      <dsp:nvSpPr>
        <dsp:cNvPr id="0" name=""/>
        <dsp:cNvSpPr/>
      </dsp:nvSpPr>
      <dsp:spPr>
        <a:xfrm>
          <a:off x="1377038" y="1718021"/>
          <a:ext cx="8282940" cy="726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667291"/>
                <a:satOff val="-12611"/>
                <a:lumOff val="915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2667291"/>
                <a:satOff val="-12611"/>
                <a:lumOff val="915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2667291"/>
                <a:satOff val="-12611"/>
                <a:lumOff val="915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Ag Production Capacity = growing or raising raw food product, awarded funds to 23 projects.</a:t>
          </a:r>
        </a:p>
      </dsp:txBody>
      <dsp:txXfrm>
        <a:off x="1398327" y="1739310"/>
        <a:ext cx="7084563" cy="684277"/>
      </dsp:txXfrm>
    </dsp:sp>
    <dsp:sp modelId="{CD157AA9-08B6-4710-9D30-375256C8B1CF}">
      <dsp:nvSpPr>
        <dsp:cNvPr id="0" name=""/>
        <dsp:cNvSpPr/>
      </dsp:nvSpPr>
      <dsp:spPr>
        <a:xfrm>
          <a:off x="2070734" y="2577032"/>
          <a:ext cx="8282940" cy="726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000937"/>
                <a:satOff val="-18917"/>
                <a:lumOff val="1373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4000937"/>
                <a:satOff val="-18917"/>
                <a:lumOff val="1373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4000937"/>
                <a:satOff val="-18917"/>
                <a:lumOff val="1373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Processing = turning the raw food product into a value - added product. Awarded funds to 19 projects.</a:t>
          </a:r>
        </a:p>
      </dsp:txBody>
      <dsp:txXfrm>
        <a:off x="2092023" y="2598321"/>
        <a:ext cx="7074209" cy="684277"/>
      </dsp:txXfrm>
    </dsp:sp>
    <dsp:sp modelId="{A22A3F6B-4990-445E-85BA-0184BB5AA40E}">
      <dsp:nvSpPr>
        <dsp:cNvPr id="0" name=""/>
        <dsp:cNvSpPr/>
      </dsp:nvSpPr>
      <dsp:spPr>
        <a:xfrm>
          <a:off x="7810484" y="556705"/>
          <a:ext cx="472455" cy="47245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916786" y="556705"/>
        <a:ext cx="259851" cy="355522"/>
      </dsp:txXfrm>
    </dsp:sp>
    <dsp:sp modelId="{374B9DFF-A157-4437-9F6C-2540A9A0A8F6}">
      <dsp:nvSpPr>
        <dsp:cNvPr id="0" name=""/>
        <dsp:cNvSpPr/>
      </dsp:nvSpPr>
      <dsp:spPr>
        <a:xfrm>
          <a:off x="8504180" y="1415716"/>
          <a:ext cx="472455" cy="47245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653773"/>
            <a:satOff val="-8810"/>
            <a:lumOff val="-24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10482" y="1415716"/>
        <a:ext cx="259851" cy="355522"/>
      </dsp:txXfrm>
    </dsp:sp>
    <dsp:sp modelId="{89647F3A-C5DE-4B1A-9E95-B5502E473F47}">
      <dsp:nvSpPr>
        <dsp:cNvPr id="0" name=""/>
        <dsp:cNvSpPr/>
      </dsp:nvSpPr>
      <dsp:spPr>
        <a:xfrm>
          <a:off x="9187522" y="2274726"/>
          <a:ext cx="472455" cy="47245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3307547"/>
            <a:satOff val="-17620"/>
            <a:lumOff val="-49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293824" y="2274726"/>
        <a:ext cx="259851" cy="355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5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62681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6968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5460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256233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56337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77956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4502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84348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7104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lIns="0" tIns="0" rIns="0" bIns="0" anchor="ctr" anchorCtr="0"/>
          <a:lstStyle>
            <a:lvl1pPr algn="l">
              <a:lnSpc>
                <a:spcPts val="4000"/>
              </a:lnSpc>
              <a:spcBef>
                <a:spcPts val="1000"/>
              </a:spcBef>
              <a:defRPr sz="4000" b="1" i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B40175-FA51-DA14-A5B2-CD06DE6EC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lnSpc>
                <a:spcPct val="110000"/>
              </a:lnSpc>
              <a:defRPr sz="1600"/>
            </a:lvl2pPr>
            <a:lvl3pPr marL="457200">
              <a:lnSpc>
                <a:spcPct val="110000"/>
              </a:lnSpc>
              <a:defRPr sz="1400"/>
            </a:lvl3pPr>
            <a:lvl4pPr marL="685800">
              <a:lnSpc>
                <a:spcPct val="110000"/>
              </a:lnSpc>
              <a:defRPr sz="1200"/>
            </a:lvl4pPr>
            <a:lvl5pPr marL="914400">
              <a:lnSpc>
                <a:spcPct val="11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089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5553" y="301752"/>
            <a:ext cx="5221224" cy="6263640"/>
          </a:xfrm>
        </p:spPr>
        <p:txBody>
          <a:bodyPr tIns="914400" anchor="t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A4AE671-C203-0370-2888-FC8F7D444D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43482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92BFA8-57AD-0B5C-2534-1E862B58D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5127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8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4970638"/>
            <a:ext cx="9144000" cy="1280160"/>
          </a:xfrm>
        </p:spPr>
        <p:txBody>
          <a:bodyPr lIns="0" tIns="0" rIns="0" bIns="0" anchor="b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0626849-9D2D-3C95-8C10-FA8F325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685800"/>
            <a:ext cx="4937760" cy="402336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>
              <a:spcBef>
                <a:spcPts val="1200"/>
              </a:spcBef>
              <a:defRPr sz="1800"/>
            </a:lvl2pPr>
            <a:lvl3pPr marL="914400">
              <a:spcBef>
                <a:spcPts val="1200"/>
              </a:spcBef>
              <a:defRPr sz="1800"/>
            </a:lvl3pPr>
            <a:lvl4pPr marL="1371600">
              <a:spcBef>
                <a:spcPts val="1200"/>
              </a:spcBef>
              <a:defRPr sz="1800"/>
            </a:lvl4pPr>
            <a:lvl5pPr marL="18288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04755" y="685800"/>
            <a:ext cx="4937760" cy="4023360"/>
          </a:xfrm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8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800"/>
            </a:lvl4pPr>
            <a:lvl5pPr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7D91C-F78C-0E4C-FB27-7112AB840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22570" y="5680647"/>
            <a:ext cx="465456" cy="581432"/>
            <a:chOff x="7843462" y="2744546"/>
            <a:chExt cx="465456" cy="581432"/>
          </a:xfrm>
        </p:grpSpPr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C935CF3-75DF-0DC7-1B2A-E0E0205DF64B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D5782BEB-6319-DEC1-F9ED-BA9201C6B9B7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6E59DFAF-9794-BD12-D89A-422FFFFCE023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6444A47-BCB3-5C86-F2B8-25092BE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48C53D-49AB-C003-70E8-5117AF07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BC1DE-6696-3408-564E-2D73B126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711518" y="5393214"/>
            <a:ext cx="1097341" cy="736658"/>
            <a:chOff x="10508317" y="446637"/>
            <a:chExt cx="1097341" cy="736658"/>
          </a:xfrm>
        </p:grpSpPr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268EB1E4-29D6-C3F5-BCBB-FB7E7EE5C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08317" y="49220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Graphic 16">
              <a:extLst>
                <a:ext uri="{FF2B5EF4-FFF2-40B4-BE49-F238E27FC236}">
                  <a16:creationId xmlns:a16="http://schemas.microsoft.com/office/drawing/2014/main" id="{09524D46-140F-2F4F-430B-F59815A0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77944" y="105558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14">
              <a:extLst>
                <a:ext uri="{FF2B5EF4-FFF2-40B4-BE49-F238E27FC236}">
                  <a16:creationId xmlns:a16="http://schemas.microsoft.com/office/drawing/2014/main" id="{AC75143B-C717-8D04-743C-B40FB5EFB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41555" y="44663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163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2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88821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54945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50164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3BC96E-D99D-C803-F47E-CF64095A0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2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0AD6E3-554D-C771-E74C-10F8F7A0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85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35552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89920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3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903" r:id="rId18"/>
    <p:sldLayoutId id="2147483905" r:id="rId19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://www.jcid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B8D55A-A4FA-D43B-2065-EE4EEBF2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95" y="511716"/>
            <a:ext cx="7096359" cy="189602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3A3C17-FAEB-6743-3624-1D68A7634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523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Advancing job opportunities, health, and general prosperity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people of Jefferson County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  <a:effectLst/>
              </a:rPr>
              <a:t>Jefferson County Board of Legislators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  <a:effectLst/>
              </a:rPr>
              <a:t>April 30, 2024</a:t>
            </a:r>
          </a:p>
        </p:txBody>
      </p:sp>
    </p:spTree>
    <p:extLst>
      <p:ext uri="{BB962C8B-B14F-4D97-AF65-F5344CB8AC3E}">
        <p14:creationId xmlns:p14="http://schemas.microsoft.com/office/powerpoint/2010/main" val="267440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white logo&#10;&#10;Description automatically generated">
            <a:extLst>
              <a:ext uri="{FF2B5EF4-FFF2-40B4-BE49-F238E27FC236}">
                <a16:creationId xmlns:a16="http://schemas.microsoft.com/office/drawing/2014/main" id="{031C0537-2B81-9552-4279-3F95D2809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9" y="1110928"/>
            <a:ext cx="5583762" cy="2065992"/>
          </a:xfrm>
          <a:prstGeom prst="rect">
            <a:avLst/>
          </a:prstGeom>
        </p:spPr>
      </p:pic>
      <p:pic>
        <p:nvPicPr>
          <p:cNvPr id="7" name="Content Placeholder 6" descr="A green and white text&#10;&#10;Description automatically generated">
            <a:extLst>
              <a:ext uri="{FF2B5EF4-FFF2-40B4-BE49-F238E27FC236}">
                <a16:creationId xmlns:a16="http://schemas.microsoft.com/office/drawing/2014/main" id="{CA84E1FA-09B8-8CE8-F971-CF4019E1E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48" y="1653124"/>
            <a:ext cx="3888425" cy="2173063"/>
          </a:xfrm>
        </p:spPr>
      </p:pic>
      <p:pic>
        <p:nvPicPr>
          <p:cNvPr id="10" name="Picture 9" descr="A green and white letter on a black background&#10;&#10;Description automatically generated">
            <a:extLst>
              <a:ext uri="{FF2B5EF4-FFF2-40B4-BE49-F238E27FC236}">
                <a16:creationId xmlns:a16="http://schemas.microsoft.com/office/drawing/2014/main" id="{819106CD-85F1-1C36-0FC8-7B9144D75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" y="4622104"/>
            <a:ext cx="5780231" cy="9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7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0047-FC0F-73B7-D288-750846295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Marketing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77F70-E68D-DDDD-F46D-AD16970F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Digital Marketing: Website optimization, content marketing, SEO, social media.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Re-Targeting Advertising: Utilize data-driven approaches to reach specific audiences.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Earned Media: Generate positive media coverage and manage reputation.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Economic Development Incentives: tax breaks, grants, and other incentives to attract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Newsletter</a:t>
            </a:r>
            <a:endParaRPr lang="en-US" sz="18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endParaRPr lang="en-US" sz="2400" dirty="0"/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EC522A41-844A-07F6-47D9-FC2FE738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90355"/>
            <a:ext cx="3155040" cy="8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54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ochure of a map of the united states&#10;&#10;Description automatically generated">
            <a:extLst>
              <a:ext uri="{FF2B5EF4-FFF2-40B4-BE49-F238E27FC236}">
                <a16:creationId xmlns:a16="http://schemas.microsoft.com/office/drawing/2014/main" id="{FAA2B5F8-F733-F96D-1398-58DA1ED8D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64" y="997216"/>
            <a:ext cx="3181024" cy="4129992"/>
          </a:xfrm>
          <a:prstGeom prst="rect">
            <a:avLst/>
          </a:prstGeom>
        </p:spPr>
      </p:pic>
      <p:pic>
        <p:nvPicPr>
          <p:cNvPr id="11" name="Picture 10" descr="A person holding a glass award&#10;&#10;Description automatically generated">
            <a:extLst>
              <a:ext uri="{FF2B5EF4-FFF2-40B4-BE49-F238E27FC236}">
                <a16:creationId xmlns:a16="http://schemas.microsoft.com/office/drawing/2014/main" id="{6ED53572-8897-C1AA-E295-7768CF3B1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40" y="977994"/>
            <a:ext cx="2400300" cy="3200400"/>
          </a:xfrm>
          <a:prstGeom prst="rect">
            <a:avLst/>
          </a:prstGeom>
        </p:spPr>
      </p:pic>
      <p:pic>
        <p:nvPicPr>
          <p:cNvPr id="16" name="Picture 15" descr="A green and white logo&#10;&#10;Description automatically generated">
            <a:extLst>
              <a:ext uri="{FF2B5EF4-FFF2-40B4-BE49-F238E27FC236}">
                <a16:creationId xmlns:a16="http://schemas.microsoft.com/office/drawing/2014/main" id="{F2F94332-CCA4-7634-29C8-684F0E790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23" y="5432318"/>
            <a:ext cx="2787668" cy="747411"/>
          </a:xfrm>
          <a:prstGeom prst="rect">
            <a:avLst/>
          </a:prstGeom>
        </p:spPr>
      </p:pic>
      <p:pic>
        <p:nvPicPr>
          <p:cNvPr id="3" name="Picture 2" descr="A close-up of a newsletter&#10;&#10;Description automatically generated">
            <a:extLst>
              <a:ext uri="{FF2B5EF4-FFF2-40B4-BE49-F238E27FC236}">
                <a16:creationId xmlns:a16="http://schemas.microsoft.com/office/drawing/2014/main" id="{D83F251B-7795-7050-F1E8-15FC771D6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1" y="976435"/>
            <a:ext cx="3191357" cy="41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2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D595D392-944E-4D0E-239E-7D4ACAE5F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005" y="1201486"/>
            <a:ext cx="4369682" cy="3376572"/>
          </a:xfrm>
          <a:prstGeom prst="rect">
            <a:avLst/>
          </a:prstGeom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B63906DF-3498-E1A4-7C93-8C8490A0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4820" y="1138374"/>
            <a:ext cx="4532864" cy="3502667"/>
          </a:xfrm>
          <a:prstGeom prst="rect">
            <a:avLst/>
          </a:prstGeom>
        </p:spPr>
      </p:pic>
      <p:pic>
        <p:nvPicPr>
          <p:cNvPr id="11" name="Picture 10" descr="A close-up of a document&#10;&#10;Description automatically generated">
            <a:extLst>
              <a:ext uri="{FF2B5EF4-FFF2-40B4-BE49-F238E27FC236}">
                <a16:creationId xmlns:a16="http://schemas.microsoft.com/office/drawing/2014/main" id="{09583D73-17E7-9871-124A-9904086FB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8296" y="1162206"/>
            <a:ext cx="4024015" cy="3109466"/>
          </a:xfrm>
          <a:prstGeom prst="rect">
            <a:avLst/>
          </a:prstGeom>
        </p:spPr>
      </p:pic>
      <p:pic>
        <p:nvPicPr>
          <p:cNvPr id="14" name="Picture 13" descr="A close-up of a table&#10;&#10;Description automatically generated">
            <a:extLst>
              <a:ext uri="{FF2B5EF4-FFF2-40B4-BE49-F238E27FC236}">
                <a16:creationId xmlns:a16="http://schemas.microsoft.com/office/drawing/2014/main" id="{C577AAAF-6FB8-9B57-56E1-584E58DF1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979" y="4526346"/>
            <a:ext cx="1907923" cy="1474304"/>
          </a:xfrm>
          <a:prstGeom prst="rect">
            <a:avLst/>
          </a:prstGeom>
        </p:spPr>
      </p:pic>
      <p:pic>
        <p:nvPicPr>
          <p:cNvPr id="16" name="Picture 15" descr="A grid of lines on a white background&#10;&#10;Description automatically generated">
            <a:extLst>
              <a:ext uri="{FF2B5EF4-FFF2-40B4-BE49-F238E27FC236}">
                <a16:creationId xmlns:a16="http://schemas.microsoft.com/office/drawing/2014/main" id="{88C8B023-7805-BD4A-004B-2E665AABB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8529" y="4594778"/>
            <a:ext cx="1830718" cy="1414645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075C9C43-CDB8-4A12-B447-488A5ACEB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67" y="5366469"/>
            <a:ext cx="2987236" cy="8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0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able&#10;&#10;Description automatically generated">
            <a:extLst>
              <a:ext uri="{FF2B5EF4-FFF2-40B4-BE49-F238E27FC236}">
                <a16:creationId xmlns:a16="http://schemas.microsoft.com/office/drawing/2014/main" id="{81F639AE-C6D7-A094-E939-AB7869FBA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652" y="1164553"/>
            <a:ext cx="4763247" cy="3680691"/>
          </a:xfrm>
          <a:prstGeom prst="rect">
            <a:avLst/>
          </a:prstGeom>
        </p:spPr>
      </p:pic>
      <p:pic>
        <p:nvPicPr>
          <p:cNvPr id="11" name="Picture 10" descr="A graph paper with numbers and lines&#10;&#10;Description automatically generated">
            <a:extLst>
              <a:ext uri="{FF2B5EF4-FFF2-40B4-BE49-F238E27FC236}">
                <a16:creationId xmlns:a16="http://schemas.microsoft.com/office/drawing/2014/main" id="{10B20BB1-6204-4821-09C9-91E92CB1D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1479" y="4793404"/>
            <a:ext cx="1443228" cy="1115222"/>
          </a:xfrm>
          <a:prstGeom prst="rect">
            <a:avLst/>
          </a:prstGeom>
        </p:spPr>
      </p:pic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1C491257-5073-DEBB-F725-F3BBC5702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2177" y="4710366"/>
            <a:ext cx="1658145" cy="1281294"/>
          </a:xfrm>
          <a:prstGeom prst="rect">
            <a:avLst/>
          </a:prstGeom>
        </p:spPr>
      </p:pic>
      <p:pic>
        <p:nvPicPr>
          <p:cNvPr id="22" name="Picture 21" descr="A close-up of a document&#10;&#10;Description automatically generated">
            <a:extLst>
              <a:ext uri="{FF2B5EF4-FFF2-40B4-BE49-F238E27FC236}">
                <a16:creationId xmlns:a16="http://schemas.microsoft.com/office/drawing/2014/main" id="{B0A8B9D2-69D6-E1A0-B57D-E43E6CEF8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63" y="810934"/>
            <a:ext cx="2950634" cy="3818467"/>
          </a:xfrm>
          <a:prstGeom prst="rect">
            <a:avLst/>
          </a:prstGeom>
        </p:spPr>
      </p:pic>
      <p:pic>
        <p:nvPicPr>
          <p:cNvPr id="24" name="Picture 23" descr="A close-up of a document&#10;&#10;Description automatically generated">
            <a:extLst>
              <a:ext uri="{FF2B5EF4-FFF2-40B4-BE49-F238E27FC236}">
                <a16:creationId xmlns:a16="http://schemas.microsoft.com/office/drawing/2014/main" id="{182DAC2F-5AEA-6E97-E725-F7CC2C106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97" y="802158"/>
            <a:ext cx="2721648" cy="3522133"/>
          </a:xfrm>
          <a:prstGeom prst="rect">
            <a:avLst/>
          </a:prstGeom>
        </p:spPr>
      </p:pic>
      <p:pic>
        <p:nvPicPr>
          <p:cNvPr id="26" name="Picture 25" descr="A close-up of a document&#10;&#10;Description automatically generated">
            <a:extLst>
              <a:ext uri="{FF2B5EF4-FFF2-40B4-BE49-F238E27FC236}">
                <a16:creationId xmlns:a16="http://schemas.microsoft.com/office/drawing/2014/main" id="{1725D871-CB59-2C61-BFEC-A0C7B4576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361" y="914399"/>
            <a:ext cx="2042232" cy="2642888"/>
          </a:xfrm>
          <a:prstGeom prst="rect">
            <a:avLst/>
          </a:prstGeom>
        </p:spPr>
      </p:pic>
      <p:pic>
        <p:nvPicPr>
          <p:cNvPr id="28" name="Picture 27" descr="A green and white logo&#10;&#10;Description automatically generated">
            <a:extLst>
              <a:ext uri="{FF2B5EF4-FFF2-40B4-BE49-F238E27FC236}">
                <a16:creationId xmlns:a16="http://schemas.microsoft.com/office/drawing/2014/main" id="{DAF7829E-0E50-9EB6-F62E-C7D5DB11A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66" y="5584985"/>
            <a:ext cx="2219589" cy="5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5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0A5A-F665-902D-1058-9B9D3975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1564844"/>
            <a:ext cx="9711979" cy="3542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31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Businesses Assisted by Jefferson County’s ARPA Grant program:</a:t>
            </a:r>
            <a:br>
              <a:rPr lang="en-US" sz="31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br>
              <a:rPr lang="en-US" sz="31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Small Business Productivity 	66 	Projects	$ 480,644</a:t>
            </a:r>
            <a:b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Incumbent Worker Training	5    	Projects	$ 47,924</a:t>
            </a:r>
            <a:b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Tourism Enhancement:		14	Projects	$ 429,998</a:t>
            </a:r>
            <a:b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Rental Property:			63	Projects	$ 424,134</a:t>
            </a:r>
            <a:br>
              <a:rPr lang="en-US" sz="31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en-US" sz="3100" kern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25254B9C-6035-A71E-A9AE-3AAB297E0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00" y="5356409"/>
            <a:ext cx="2954397" cy="7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7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47ABD4-990A-BAC8-69FC-AF4C84F3A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</a:rPr>
              <a:t>JCED Agricultural Economic Development Program</a:t>
            </a:r>
          </a:p>
        </p:txBody>
      </p:sp>
      <p:pic>
        <p:nvPicPr>
          <p:cNvPr id="20" name="Picture 19" descr="A group of cows eating hay&#10;&#10;Description automatically generated">
            <a:extLst>
              <a:ext uri="{FF2B5EF4-FFF2-40B4-BE49-F238E27FC236}">
                <a16:creationId xmlns:a16="http://schemas.microsoft.com/office/drawing/2014/main" id="{FC289285-52A9-1D5C-C7E9-F1B6D4A8A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1" r="10642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  <p:graphicFrame>
        <p:nvGraphicFramePr>
          <p:cNvPr id="47" name="Text Placeholder 8">
            <a:extLst>
              <a:ext uri="{FF2B5EF4-FFF2-40B4-BE49-F238E27FC236}">
                <a16:creationId xmlns:a16="http://schemas.microsoft.com/office/drawing/2014/main" id="{E36BAD75-BA70-C171-BDEC-242046250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504824"/>
              </p:ext>
            </p:extLst>
          </p:nvPr>
        </p:nvGraphicFramePr>
        <p:xfrm>
          <a:off x="685800" y="2364573"/>
          <a:ext cx="3977639" cy="38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A761A574-B708-A6D1-9B98-576CA1EE4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1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0CAC-D475-563B-82C0-C4779F3F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334775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Ag Manufacturing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CBB84-4E19-2562-69AC-C2A065AAF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1600" dirty="0">
                <a:solidFill>
                  <a:schemeClr val="bg1"/>
                </a:solidFill>
              </a:rPr>
              <a:t>Great Lakes Cheese in Adams (Cheese and powder)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HP Hood in </a:t>
            </a:r>
            <a:r>
              <a:rPr lang="en-US" sz="1600" dirty="0" err="1">
                <a:solidFill>
                  <a:schemeClr val="bg1"/>
                </a:solidFill>
              </a:rPr>
              <a:t>LaFargeville</a:t>
            </a:r>
            <a:r>
              <a:rPr lang="en-US" sz="1600" dirty="0">
                <a:solidFill>
                  <a:schemeClr val="bg1"/>
                </a:solidFill>
              </a:rPr>
              <a:t> (sour cream, cottage cheese, yogurt)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Gold Medal in Adams Center (animal feed)</a:t>
            </a:r>
          </a:p>
          <a:p>
            <a:pPr lvl="1"/>
            <a:r>
              <a:rPr lang="en-US" sz="1600" dirty="0" err="1">
                <a:solidFill>
                  <a:schemeClr val="bg1"/>
                </a:solidFill>
              </a:rPr>
              <a:t>Afgritech</a:t>
            </a:r>
            <a:r>
              <a:rPr lang="en-US" sz="1600" dirty="0">
                <a:solidFill>
                  <a:schemeClr val="bg1"/>
                </a:solidFill>
              </a:rPr>
              <a:t> in Watertown (animal feed)</a:t>
            </a:r>
          </a:p>
        </p:txBody>
      </p:sp>
      <p:pic>
        <p:nvPicPr>
          <p:cNvPr id="6" name="Content Placeholder 5" descr="Aerial view of a factory&#10;&#10;Description automatically generated">
            <a:extLst>
              <a:ext uri="{FF2B5EF4-FFF2-40B4-BE49-F238E27FC236}">
                <a16:creationId xmlns:a16="http://schemas.microsoft.com/office/drawing/2014/main" id="{8770C703-EF66-AD96-4D9C-3AD17024E6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8118" r="8816"/>
          <a:stretch/>
        </p:blipFill>
        <p:spPr>
          <a:xfrm>
            <a:off x="5304137" y="0"/>
            <a:ext cx="6887863" cy="6858000"/>
          </a:xfrm>
          <a:prstGeom prst="rect">
            <a:avLst/>
          </a:prstGeom>
        </p:spPr>
      </p:pic>
      <p:pic>
        <p:nvPicPr>
          <p:cNvPr id="7" name="Picture 6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F03E024-889D-2957-4CF9-7AB9B113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D5200E-E3C4-03F0-20C0-9C1747995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472" y="609600"/>
            <a:ext cx="6340084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NNY’s new Ag Sector</a:t>
            </a:r>
          </a:p>
        </p:txBody>
      </p:sp>
      <p:pic>
        <p:nvPicPr>
          <p:cNvPr id="9" name="Content Placeholder 8" descr="Long shot of a row of white doors&#10;&#10;Description automatically generated">
            <a:extLst>
              <a:ext uri="{FF2B5EF4-FFF2-40B4-BE49-F238E27FC236}">
                <a16:creationId xmlns:a16="http://schemas.microsoft.com/office/drawing/2014/main" id="{75509BB9-B79F-A691-67CA-47848635C7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981" r="6358" b="1"/>
          <a:stretch/>
        </p:blipFill>
        <p:spPr>
          <a:xfrm>
            <a:off x="20" y="-1"/>
            <a:ext cx="4635987" cy="4206240"/>
          </a:xfrm>
          <a:prstGeom prst="rect">
            <a:avLst/>
          </a:prstGeom>
        </p:spPr>
      </p:pic>
      <p:pic>
        <p:nvPicPr>
          <p:cNvPr id="11" name="Picture 10" descr="Baby chicks at farm">
            <a:extLst>
              <a:ext uri="{FF2B5EF4-FFF2-40B4-BE49-F238E27FC236}">
                <a16:creationId xmlns:a16="http://schemas.microsoft.com/office/drawing/2014/main" id="{0D41C830-DB77-9A48-FCDC-19458655C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34"/>
          <a:stretch/>
        </p:blipFill>
        <p:spPr>
          <a:xfrm>
            <a:off x="20" y="4206241"/>
            <a:ext cx="4635987" cy="266022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3BBDBC-3BDD-46CD-A6F6-4BEF1E233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6007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12564-9E78-88AD-B84A-0D8ADD14B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7471" y="2096064"/>
            <a:ext cx="6340085" cy="39427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Aviagen – 100,000 chicks per week, parent stock for other egg laying operations</a:t>
            </a:r>
          </a:p>
          <a:p>
            <a:r>
              <a:rPr lang="en-US" dirty="0">
                <a:solidFill>
                  <a:schemeClr val="bg1"/>
                </a:solidFill>
              </a:rPr>
              <a:t>CWT Farms Inc. – 1,000,000 chicks per week, broiler chicks to ship across northeast and into Canada</a:t>
            </a:r>
          </a:p>
        </p:txBody>
      </p:sp>
    </p:spTree>
    <p:extLst>
      <p:ext uri="{BB962C8B-B14F-4D97-AF65-F5344CB8AC3E}">
        <p14:creationId xmlns:p14="http://schemas.microsoft.com/office/powerpoint/2010/main" val="52268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E522-D22A-0F97-AE21-120B3F31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Farms</a:t>
            </a:r>
          </a:p>
        </p:txBody>
      </p:sp>
      <p:pic>
        <p:nvPicPr>
          <p:cNvPr id="14" name="Content Placeholder 13" descr="A tractor in a field&#10;&#10;Description automatically generated">
            <a:extLst>
              <a:ext uri="{FF2B5EF4-FFF2-40B4-BE49-F238E27FC236}">
                <a16:creationId xmlns:a16="http://schemas.microsoft.com/office/drawing/2014/main" id="{50A7BEDF-A294-B8FB-78DD-41051C6EAD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363" y="195119"/>
            <a:ext cx="3558885" cy="2372590"/>
          </a:xfrm>
        </p:spPr>
      </p:pic>
      <p:pic>
        <p:nvPicPr>
          <p:cNvPr id="20" name="Content Placeholder 19" descr="A person pouring liquid into a machine&#10;&#10;Description automatically generated">
            <a:extLst>
              <a:ext uri="{FF2B5EF4-FFF2-40B4-BE49-F238E27FC236}">
                <a16:creationId xmlns:a16="http://schemas.microsoft.com/office/drawing/2014/main" id="{0D6AC15E-5F18-38B3-BC2A-186FE92C85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76945" y="729673"/>
            <a:ext cx="3203374" cy="2177314"/>
          </a:xfrm>
        </p:spPr>
      </p:pic>
      <p:pic>
        <p:nvPicPr>
          <p:cNvPr id="48" name="Picture 47" descr="A person riding a horse&#10;&#10;Description automatically generated">
            <a:extLst>
              <a:ext uri="{FF2B5EF4-FFF2-40B4-BE49-F238E27FC236}">
                <a16:creationId xmlns:a16="http://schemas.microsoft.com/office/drawing/2014/main" id="{2FC16CF3-65DE-1FE1-E3D4-29AACD42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348" y="397164"/>
            <a:ext cx="3276984" cy="2309090"/>
          </a:xfrm>
          <a:prstGeom prst="rect">
            <a:avLst/>
          </a:prstGeom>
        </p:spPr>
      </p:pic>
      <p:pic>
        <p:nvPicPr>
          <p:cNvPr id="50" name="Picture 49" descr="A greenhouse with many plants&#10;&#10;Description automatically generated">
            <a:extLst>
              <a:ext uri="{FF2B5EF4-FFF2-40B4-BE49-F238E27FC236}">
                <a16:creationId xmlns:a16="http://schemas.microsoft.com/office/drawing/2014/main" id="{B3EAC9E1-6DF4-E29A-4144-EBBD39E1C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686" y="2269419"/>
            <a:ext cx="3193473" cy="2128982"/>
          </a:xfrm>
          <a:prstGeom prst="rect">
            <a:avLst/>
          </a:prstGeom>
        </p:spPr>
      </p:pic>
      <p:pic>
        <p:nvPicPr>
          <p:cNvPr id="52" name="Picture 51" descr="A person cutting a tree&#10;&#10;Description automatically generated">
            <a:extLst>
              <a:ext uri="{FF2B5EF4-FFF2-40B4-BE49-F238E27FC236}">
                <a16:creationId xmlns:a16="http://schemas.microsoft.com/office/drawing/2014/main" id="{5908B761-403E-394D-8D1E-B517A54DC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839" y="4121815"/>
            <a:ext cx="3193475" cy="2128983"/>
          </a:xfrm>
          <a:prstGeom prst="rect">
            <a:avLst/>
          </a:prstGeom>
        </p:spPr>
      </p:pic>
      <p:pic>
        <p:nvPicPr>
          <p:cNvPr id="60" name="Picture 59" descr="Close-up of a cow's nose&#10;&#10;Description automatically generated">
            <a:extLst>
              <a:ext uri="{FF2B5EF4-FFF2-40B4-BE49-F238E27FC236}">
                <a16:creationId xmlns:a16="http://schemas.microsoft.com/office/drawing/2014/main" id="{80229B59-F190-F47D-43D5-F6A3366C7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3483" y="3455087"/>
            <a:ext cx="2319428" cy="3092570"/>
          </a:xfrm>
          <a:prstGeom prst="rect">
            <a:avLst/>
          </a:prstGeom>
        </p:spPr>
      </p:pic>
      <p:pic>
        <p:nvPicPr>
          <p:cNvPr id="62" name="Picture 61" descr="Long shot of a cow grazing&#10;&#10;Description automatically generated">
            <a:extLst>
              <a:ext uri="{FF2B5EF4-FFF2-40B4-BE49-F238E27FC236}">
                <a16:creationId xmlns:a16="http://schemas.microsoft.com/office/drawing/2014/main" id="{01408CFC-941A-1429-3641-DD311ED95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841" y="2402162"/>
            <a:ext cx="3334753" cy="2501065"/>
          </a:xfrm>
          <a:prstGeom prst="rect">
            <a:avLst/>
          </a:prstGeom>
        </p:spPr>
      </p:pic>
      <p:pic>
        <p:nvPicPr>
          <p:cNvPr id="63" name="Picture 6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CDF36355-736A-479F-48A1-6CA8E4132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DDAA-4F9A-EFEF-94A1-B42913E5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Financial Assistance To support business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23B0-BC44-C363-C026-5633CDE8A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sz="2400" u="sng" dirty="0">
                <a:solidFill>
                  <a:schemeClr val="bg1"/>
                </a:solidFill>
              </a:rPr>
              <a:t>41 Active PILOTS</a:t>
            </a:r>
            <a:r>
              <a:rPr lang="en-US" sz="2400" dirty="0">
                <a:solidFill>
                  <a:schemeClr val="bg1"/>
                </a:solidFill>
              </a:rPr>
              <a:t>: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		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 </a:t>
            </a:r>
            <a:r>
              <a:rPr lang="en-US" sz="2400" dirty="0">
                <a:solidFill>
                  <a:schemeClr val="bg1"/>
                </a:solidFill>
              </a:rPr>
              <a:t>Averaging just over $1 M/yr. in payments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		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 $5 million in revenue in last 5 years.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>
                <a:solidFill>
                  <a:schemeClr val="bg1"/>
                </a:solidFill>
              </a:rPr>
              <a:t>Loans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	   	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 16 RLF &amp; Micro-loans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	●  21 COVID loans from our own funds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C44DA-8A8E-3E42-439F-021DAF6A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3C09E-7058-3093-F82E-84CE6CAC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41" y="5448379"/>
            <a:ext cx="151193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46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923D-C618-15EF-E1D7-7C1B0DBB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>
                <a:solidFill>
                  <a:schemeClr val="bg1"/>
                </a:solidFill>
              </a:rPr>
              <a:t>Agriculture’s Economic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E1372-982A-4D72-47DD-CED0BDD48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2019 Analysis – Dr. Todd </a:t>
            </a:r>
            <a:r>
              <a:rPr lang="en-US" dirty="0" err="1">
                <a:solidFill>
                  <a:schemeClr val="bg1"/>
                </a:solidFill>
              </a:rPr>
              <a:t>Schmit</a:t>
            </a:r>
            <a:r>
              <a:rPr lang="en-US" dirty="0">
                <a:solidFill>
                  <a:schemeClr val="bg1"/>
                </a:solidFill>
              </a:rPr>
              <a:t>, Professor at Cornell Dyson School of Applied Economics and Management’</a:t>
            </a:r>
          </a:p>
          <a:p>
            <a:r>
              <a:rPr lang="en-US" dirty="0">
                <a:solidFill>
                  <a:schemeClr val="bg1"/>
                </a:solidFill>
              </a:rPr>
              <a:t>Direct Impact of Agriculture in Jefferson, Lewis, Oswego and St. Lawrence Counties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$1.4 billion per year</a:t>
            </a:r>
          </a:p>
        </p:txBody>
      </p:sp>
      <p:pic>
        <p:nvPicPr>
          <p:cNvPr id="5" name="Picture 4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36357AF4-D48C-4C6D-0875-C4CF9776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  <p:pic>
        <p:nvPicPr>
          <p:cNvPr id="10" name="Picture 9" descr="A person and person standing next to coolers&#10;&#10;Description automatically generated">
            <a:extLst>
              <a:ext uri="{FF2B5EF4-FFF2-40B4-BE49-F238E27FC236}">
                <a16:creationId xmlns:a16="http://schemas.microsoft.com/office/drawing/2014/main" id="{4B4D5319-5F6F-75F7-6FDF-48B998624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10" y="4208035"/>
            <a:ext cx="3552087" cy="23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51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33184-928E-8B64-2E22-82AD568A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Jefferson County Food Resiliency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F9486-0788-F9EC-BE76-EBBD5D52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30936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4C41A6-CA98-4919-B2DB-1127BDDEB4E8}" type="datetime1">
              <a:rPr lang="en-US" smtClean="0"/>
              <a:pPr>
                <a:spcAft>
                  <a:spcPts val="600"/>
                </a:spcAft>
              </a:pPr>
              <a:t>4/30/2024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A6794D9-71FF-898B-A247-F6D8F2AD86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114052"/>
              </p:ext>
            </p:extLst>
          </p:nvPr>
        </p:nvGraphicFramePr>
        <p:xfrm>
          <a:off x="5127625" y="483078"/>
          <a:ext cx="5924550" cy="572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EFA6FE28-B63E-8F29-5470-B15CB0DDB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83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B36D43-160A-4459-A18F-4471E7926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C17B38-9174-4965-BABA-C9C1C6F3D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604933"/>
          </a:xfrm>
          <a:prstGeom prst="rect">
            <a:avLst/>
          </a:prstGeom>
          <a:solidFill>
            <a:srgbClr val="262626"/>
          </a:solidFill>
          <a:ln w="38100" cap="sq">
            <a:noFill/>
            <a:miter lim="800000"/>
          </a:ln>
          <a:effectLst>
            <a:outerShdw blurRad="54991" dist="1778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AAF20-4272-112D-3AD5-D869D695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86" y="1347216"/>
            <a:ext cx="3166532" cy="4163569"/>
          </a:xfrm>
        </p:spPr>
        <p:txBody>
          <a:bodyPr anchor="ctr">
            <a:normAutofit/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865F92-5D70-4CFC-A515-E5AD0F55F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79171"/>
            <a:ext cx="0" cy="269965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E7BF4-E61D-AA82-26A0-7B9CBEF6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39569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3E0452-FE4C-4424-8A9C-D1C6B2567323}" type="datetime1">
              <a:rPr lang="en-US" smtClean="0"/>
              <a:pPr>
                <a:spcAft>
                  <a:spcPts val="600"/>
                </a:spcAft>
              </a:pPr>
              <a:t>4/30/2024</a:t>
            </a:fld>
            <a:endParaRPr lang="en-US"/>
          </a:p>
        </p:txBody>
      </p:sp>
      <p:pic>
        <p:nvPicPr>
          <p:cNvPr id="8" name="Picture 7" descr="A wooden barrel on a platform&#10;&#10;Description automatically generated">
            <a:extLst>
              <a:ext uri="{FF2B5EF4-FFF2-40B4-BE49-F238E27FC236}">
                <a16:creationId xmlns:a16="http://schemas.microsoft.com/office/drawing/2014/main" id="{BB669484-6BD7-F19D-C483-8EA63D248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14" y="980380"/>
            <a:ext cx="2651771" cy="4636817"/>
          </a:xfrm>
          <a:prstGeom prst="rect">
            <a:avLst/>
          </a:prstGeom>
        </p:spPr>
      </p:pic>
      <p:pic>
        <p:nvPicPr>
          <p:cNvPr id="12" name="Picture 11" descr="A container of ice cream&#10;&#10;Description automatically generated">
            <a:extLst>
              <a:ext uri="{FF2B5EF4-FFF2-40B4-BE49-F238E27FC236}">
                <a16:creationId xmlns:a16="http://schemas.microsoft.com/office/drawing/2014/main" id="{7206E86F-E982-740A-E90D-B1A41912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736" y="980380"/>
            <a:ext cx="3479266" cy="4636817"/>
          </a:xfrm>
          <a:prstGeom prst="rect">
            <a:avLst/>
          </a:prstGeom>
        </p:spPr>
      </p:pic>
      <p:pic>
        <p:nvPicPr>
          <p:cNvPr id="19" name="Picture 18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98315A1C-59FD-57AE-53F1-CA4B2929F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  <p:pic>
        <p:nvPicPr>
          <p:cNvPr id="5" name="Picture 4" descr="A person standing in front of a bunch of meat&#10;&#10;Description automatically generated">
            <a:extLst>
              <a:ext uri="{FF2B5EF4-FFF2-40B4-BE49-F238E27FC236}">
                <a16:creationId xmlns:a16="http://schemas.microsoft.com/office/drawing/2014/main" id="{6C3B65CD-B16F-30DB-D0CC-D9823EA23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8634" y="1555010"/>
            <a:ext cx="4597035" cy="34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91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33184-928E-8B64-2E22-82AD568A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Jefferson County Food Resiliency Program Round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F9486-0788-F9EC-BE76-EBBD5D52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4C41A6-CA98-4919-B2DB-1127BDDEB4E8}" type="datetime1">
              <a:rPr lang="en-US" smtClean="0"/>
              <a:pPr>
                <a:spcAft>
                  <a:spcPts val="600"/>
                </a:spcAft>
              </a:pPr>
              <a:t>4/30/2024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2198156-6157-6D28-5C42-50E8E40CDA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577169"/>
              </p:ext>
            </p:extLst>
          </p:nvPr>
        </p:nvGraphicFramePr>
        <p:xfrm>
          <a:off x="914400" y="2257654"/>
          <a:ext cx="10353675" cy="330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DED7DD64-F161-73CD-7D94-F697B8358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60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a country&#10;&#10;Description automatically generated">
            <a:extLst>
              <a:ext uri="{FF2B5EF4-FFF2-40B4-BE49-F238E27FC236}">
                <a16:creationId xmlns:a16="http://schemas.microsoft.com/office/drawing/2014/main" id="{B0A0C244-3FCC-96E3-C198-851BFCE6E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283" y="86591"/>
            <a:ext cx="9321809" cy="6684817"/>
          </a:xfrm>
          <a:effectLst>
            <a:softEdge rad="127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6AA35-9BAD-84CA-8250-685C1188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10BA-19A0-469D-B9CD-76E434794C2E}" type="datetime1">
              <a:rPr lang="en-US" smtClean="0"/>
              <a:t>4/30/2024</a:t>
            </a:fld>
            <a:endParaRPr lang="en-US" dirty="0"/>
          </a:p>
        </p:txBody>
      </p:sp>
      <p:pic>
        <p:nvPicPr>
          <p:cNvPr id="7" name="Picture 6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6E8DA00-FDBB-5C53-008C-A4FEE6210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91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D037-0075-25DE-906E-722E2333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DC364-6501-06D8-7340-46BA8A1EF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Jefferson County Economic Development</a:t>
            </a:r>
          </a:p>
          <a:p>
            <a:r>
              <a:rPr lang="en-US" dirty="0">
                <a:solidFill>
                  <a:schemeClr val="bg1"/>
                </a:solidFill>
              </a:rPr>
              <a:t>800 Starbuck Avenue, Watertown NY 13601</a:t>
            </a:r>
          </a:p>
          <a:p>
            <a:r>
              <a:rPr lang="en-US" dirty="0">
                <a:solidFill>
                  <a:schemeClr val="bg1"/>
                </a:solidFill>
              </a:rPr>
              <a:t>315-782-5865</a:t>
            </a:r>
          </a:p>
          <a:p>
            <a:r>
              <a:rPr lang="en-US" dirty="0">
                <a:hlinkClick r:id="rId2"/>
              </a:rPr>
              <a:t>www.jcida.com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DE350-7492-46BD-B978-FB9F9D54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EA8-D9EE-41F9-B884-A057EFDC7491}" type="datetime1">
              <a:rPr lang="en-US" smtClean="0"/>
              <a:t>4/30/2024</a:t>
            </a:fld>
            <a:endParaRPr lang="en-US" dirty="0"/>
          </a:p>
        </p:txBody>
      </p:sp>
      <p:pic>
        <p:nvPicPr>
          <p:cNvPr id="6" name="Picture 5" descr="A cow with headphones and notes&#10;&#10;Description automatically generated">
            <a:extLst>
              <a:ext uri="{FF2B5EF4-FFF2-40B4-BE49-F238E27FC236}">
                <a16:creationId xmlns:a16="http://schemas.microsoft.com/office/drawing/2014/main" id="{A2EB5A8D-D765-B00D-330A-7B485F21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147" y="1866507"/>
            <a:ext cx="3502058" cy="3502058"/>
          </a:xfrm>
          <a:prstGeom prst="rect">
            <a:avLst/>
          </a:prstGeom>
        </p:spPr>
      </p:pic>
      <p:pic>
        <p:nvPicPr>
          <p:cNvPr id="7" name="Picture 6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1FDA63BC-3B79-C85A-0003-C56191006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717" y="5710483"/>
            <a:ext cx="1511853" cy="1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2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BCB0-FF24-DA7E-39B9-5EB09791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Technical Assistance with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D3328-3ED8-06B7-0E8D-B1EC2BA2F9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3"/>
            <a:r>
              <a:rPr lang="en-US" sz="2400" dirty="0">
                <a:solidFill>
                  <a:schemeClr val="bg1"/>
                </a:solidFill>
              </a:rPr>
              <a:t>Allied Motion Technologies</a:t>
            </a:r>
          </a:p>
          <a:p>
            <a:pPr lvl="3"/>
            <a:r>
              <a:rPr lang="en-US" sz="2400" dirty="0">
                <a:solidFill>
                  <a:schemeClr val="bg1"/>
                </a:solidFill>
              </a:rPr>
              <a:t>Clayton Distillery</a:t>
            </a:r>
          </a:p>
          <a:p>
            <a:pPr lvl="3"/>
            <a:r>
              <a:rPr lang="en-US" sz="2400" dirty="0">
                <a:solidFill>
                  <a:schemeClr val="bg1"/>
                </a:solidFill>
              </a:rPr>
              <a:t>Current Applications</a:t>
            </a:r>
          </a:p>
          <a:p>
            <a:pPr lvl="3"/>
            <a:r>
              <a:rPr lang="en-US" sz="2400" dirty="0">
                <a:solidFill>
                  <a:schemeClr val="bg1"/>
                </a:solidFill>
              </a:rPr>
              <a:t>EZ </a:t>
            </a:r>
            <a:r>
              <a:rPr lang="en-US" sz="2400" dirty="0" err="1">
                <a:solidFill>
                  <a:schemeClr val="bg1"/>
                </a:solidFill>
              </a:rPr>
              <a:t>Stak</a:t>
            </a:r>
            <a:endParaRPr lang="en-US" sz="2400" dirty="0">
              <a:solidFill>
                <a:schemeClr val="bg1"/>
              </a:solidFill>
            </a:endParaRPr>
          </a:p>
          <a:p>
            <a:pPr lvl="3"/>
            <a:r>
              <a:rPr lang="en-US" sz="2400" dirty="0">
                <a:solidFill>
                  <a:schemeClr val="bg1"/>
                </a:solidFill>
              </a:rPr>
              <a:t>Great Lakes Cheese</a:t>
            </a:r>
          </a:p>
          <a:p>
            <a:pPr marL="1371600" lvl="3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1371600" lvl="3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lvl="3"/>
            <a:endParaRPr lang="en-US" sz="2400" dirty="0">
              <a:solidFill>
                <a:schemeClr val="bg1"/>
              </a:solidFill>
            </a:endParaRPr>
          </a:p>
          <a:p>
            <a:pPr lvl="3"/>
            <a:endParaRPr lang="en-US" sz="2400" dirty="0">
              <a:solidFill>
                <a:schemeClr val="bg1"/>
              </a:solidFill>
            </a:endParaRPr>
          </a:p>
          <a:p>
            <a:pPr lvl="3"/>
            <a:endParaRPr lang="en-US" sz="24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8F4FE6-0DD7-31E2-31F4-94A2781B66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err="1">
                <a:solidFill>
                  <a:schemeClr val="bg1"/>
                </a:solidFill>
              </a:rPr>
              <a:t>MetalCraft</a:t>
            </a:r>
            <a:r>
              <a:rPr lang="en-US" sz="2400" dirty="0">
                <a:solidFill>
                  <a:schemeClr val="bg1"/>
                </a:solidFill>
              </a:rPr>
              <a:t> Marine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New York Air Brake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North American Tapes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Roth Industries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ARC (Productions Unlimited)</a:t>
            </a:r>
          </a:p>
          <a:p>
            <a:r>
              <a:rPr lang="en-US" sz="2400" dirty="0">
                <a:solidFill>
                  <a:schemeClr val="bg1"/>
                </a:solidFill>
              </a:rPr>
              <a:t>Treehouse Daycare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2AB5D-8980-B14D-5782-AAF009DE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845" y="5448379"/>
            <a:ext cx="151193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2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748D-C8EE-4070-9ED5-5E19A81B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Child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628C-C032-AA6D-19DC-5EB6543C9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10327"/>
            <a:ext cx="10353762" cy="3980873"/>
          </a:xfrm>
        </p:spPr>
        <p:txBody>
          <a:bodyPr>
            <a:normAutofit/>
          </a:bodyPr>
          <a:lstStyle/>
          <a:p>
            <a:pPr lvl="2"/>
            <a:r>
              <a:rPr lang="en-US" sz="2400" dirty="0">
                <a:solidFill>
                  <a:schemeClr val="bg1"/>
                </a:solidFill>
              </a:rPr>
              <a:t>Supported by County ARPA funds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Free training for home-based day care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Mini grants for start-up costs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Retention payments to center-based programs (150)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Funding for new positions (5) </a:t>
            </a:r>
          </a:p>
          <a:p>
            <a:pPr marL="1371600" lvl="3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88 new home-based slots, 21 slots in process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Management and reporting software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C2118-B760-5DDC-A063-E3ABC7695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871" y="5448379"/>
            <a:ext cx="151193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5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748D-C8EE-4070-9ED5-5E19A81B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Current major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628C-C032-AA6D-19DC-5EB6543C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sz="2400">
                <a:solidFill>
                  <a:schemeClr val="bg1"/>
                </a:solidFill>
              </a:rPr>
              <a:t>YMCA Project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Corporate Park Turn Lane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Business Complex at Watertown International</a:t>
            </a:r>
          </a:p>
          <a:p>
            <a:pPr lvl="2"/>
            <a:r>
              <a:rPr lang="en-US" sz="2400" dirty="0" err="1">
                <a:solidFill>
                  <a:schemeClr val="bg1"/>
                </a:solidFill>
              </a:rPr>
              <a:t>Convalt</a:t>
            </a:r>
            <a:r>
              <a:rPr lang="en-US" sz="2400" dirty="0">
                <a:solidFill>
                  <a:schemeClr val="bg1"/>
                </a:solidFill>
              </a:rPr>
              <a:t> Energy</a:t>
            </a:r>
          </a:p>
          <a:p>
            <a:pPr lvl="2"/>
            <a:r>
              <a:rPr lang="en-US" sz="2400" dirty="0" err="1">
                <a:solidFill>
                  <a:schemeClr val="bg1"/>
                </a:solidFill>
              </a:rPr>
              <a:t>Deferiet</a:t>
            </a:r>
            <a:r>
              <a:rPr lang="en-US" sz="2400" dirty="0">
                <a:solidFill>
                  <a:schemeClr val="bg1"/>
                </a:solidFill>
              </a:rPr>
              <a:t> Mill Site Cleanup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C2118-B760-5DDC-A063-E3ABC7695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871" y="5448379"/>
            <a:ext cx="151193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5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FCE6A71B-0D6A-D279-138D-FD6ACB20F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3" y="1119116"/>
            <a:ext cx="8275259" cy="2213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33C48-7452-C95E-8C76-9155051C2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304" y="3429000"/>
            <a:ext cx="8921672" cy="1713305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Economic Development Marketing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70DED-B83E-824A-2ABB-06D286588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303" y="5142305"/>
            <a:ext cx="7321298" cy="753165"/>
          </a:xfrm>
        </p:spPr>
        <p:txBody>
          <a:bodyPr anchor="t">
            <a:norm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Strategies, Tools, and Insights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5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8D24-CF18-6F92-92B7-C9A233F0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7092579" cy="1618489"/>
          </a:xfrm>
        </p:spPr>
        <p:txBody>
          <a:bodyPr anchor="ctr">
            <a:normAutofit fontScale="90000"/>
          </a:bodyPr>
          <a:lstStyle/>
          <a:p>
            <a:r>
              <a:rPr lang="en-US" sz="29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Economic Development Marketing involves promoting </a:t>
            </a:r>
            <a:r>
              <a:rPr lang="en-US" sz="29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Jefferson County’s</a:t>
            </a:r>
            <a:r>
              <a:rPr lang="en-US" sz="29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 assets and opportunities to </a:t>
            </a:r>
            <a:r>
              <a:rPr lang="en-US" sz="40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attract</a:t>
            </a:r>
            <a:r>
              <a:rPr lang="en-US" sz="29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 investment, businesses, talent, and visitors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C50F-1AF6-61E6-1E24-49E09CFCA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1" y="2969469"/>
            <a:ext cx="6968040" cy="28003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400" b="0" i="0" dirty="0">
              <a:effectLst/>
              <a:highlight>
                <a:srgbClr val="FFFFFF"/>
              </a:highlight>
              <a:latin typeface="Söhne"/>
            </a:endParaRPr>
          </a:p>
          <a:p>
            <a:pPr marL="0" indent="0">
              <a:buNone/>
            </a:pPr>
            <a:endParaRPr lang="en-US" sz="2400" dirty="0">
              <a:highlight>
                <a:srgbClr val="FFFFFF"/>
              </a:highlight>
              <a:latin typeface="Söhne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Crucial for fostering growth, creating jobs, and enhancing the quality of life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0970CB74-9D4F-A0E5-2D1A-BBDBA12D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00" y="5301670"/>
            <a:ext cx="3112837" cy="834592"/>
          </a:xfrm>
          <a:prstGeom prst="rect">
            <a:avLst/>
          </a:prstGeom>
        </p:spPr>
      </p:pic>
      <p:pic>
        <p:nvPicPr>
          <p:cNvPr id="7" name="Picture 6" descr="A couple of men shaking hands&#10;&#10;Description automatically generated">
            <a:extLst>
              <a:ext uri="{FF2B5EF4-FFF2-40B4-BE49-F238E27FC236}">
                <a16:creationId xmlns:a16="http://schemas.microsoft.com/office/drawing/2014/main" id="{94F6D644-6E7E-8A95-3F07-1639EEDF9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523" y="1130705"/>
            <a:ext cx="2641600" cy="35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0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2AB9-A88E-DDBC-C283-25CB7DD1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Target Audience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F3FC1-E2C2-76F6-5AE2-9AF373A79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Investors: Highlight financial incentives, infrastructure, and market potential.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Businesses: Emphasize workforce quality, business-friendly environment, and industry clusters.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Talent: Showcase career opportunities, lifestyle amenities, and educational institutions.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Tourists: Promote attractions, events, and unique experiences.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022E896F-9DE9-A89A-E8FB-562E737F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3" y="4753616"/>
            <a:ext cx="3212717" cy="8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3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AF17-32B4-052A-B562-029F0551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5" y="3415754"/>
            <a:ext cx="9471956" cy="1137111"/>
          </a:xfrm>
        </p:spPr>
        <p:txBody>
          <a:bodyPr>
            <a:normAutofit fontScale="90000"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Branding Jefferson County, NY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058ACE8F-A487-94AF-D144-31077F053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1173707"/>
            <a:ext cx="5583762" cy="2065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4280-AE28-EA67-34E0-40979CC9B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4612943"/>
            <a:ext cx="7745969" cy="1408222"/>
          </a:xfrm>
        </p:spPr>
        <p:txBody>
          <a:bodyPr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Develop a distinctive brand that reflects your region's identity and values.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Consistent messaging across marketing materials, websites, and social media.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Söhne"/>
              </a:rPr>
              <a:t>Engage stakeholders to build brand advocacy and community pride.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559648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ABD9919-8F5A-4B99-83E1-E90FE1DCF2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D646E0-DCC8-4209-B539-AA58186B6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E87F72-70BF-43BC-A0D4-53665DC1267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558</TotalTime>
  <Words>773</Words>
  <Application>Microsoft Office PowerPoint</Application>
  <PresentationFormat>Widescreen</PresentationFormat>
  <Paragraphs>104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Bookman Old Style</vt:lpstr>
      <vt:lpstr>Calibri</vt:lpstr>
      <vt:lpstr>Rockwell</vt:lpstr>
      <vt:lpstr>Söhne</vt:lpstr>
      <vt:lpstr>Damask</vt:lpstr>
      <vt:lpstr>PowerPoint Presentation</vt:lpstr>
      <vt:lpstr>Financial Assistance To support business growth</vt:lpstr>
      <vt:lpstr>Technical Assistance with grants</vt:lpstr>
      <vt:lpstr>Child care</vt:lpstr>
      <vt:lpstr>Current major initiatives</vt:lpstr>
      <vt:lpstr>Economic Development Marketing</vt:lpstr>
      <vt:lpstr>Economic Development Marketing involves promoting Jefferson County’s assets and opportunities to attract investment, businesses, talent, and visitors</vt:lpstr>
      <vt:lpstr>Target Audience</vt:lpstr>
      <vt:lpstr>Branding Jefferson County, NY</vt:lpstr>
      <vt:lpstr>PowerPoint Presentation</vt:lpstr>
      <vt:lpstr>Marketing Strategies</vt:lpstr>
      <vt:lpstr>PowerPoint Presentation</vt:lpstr>
      <vt:lpstr>PowerPoint Presentation</vt:lpstr>
      <vt:lpstr>PowerPoint Presentation</vt:lpstr>
      <vt:lpstr>   Businesses Assisted by Jefferson County’s ARPA Grant program:  Small Business Productivity  66  Projects $ 480,644 Incumbent Worker Training 5     Projects $ 47,924 Tourism Enhancement:  14 Projects $ 429,998 Rental Property:   63 Projects $ 424,134 </vt:lpstr>
      <vt:lpstr>JCED Agricultural Economic Development Program</vt:lpstr>
      <vt:lpstr>Ag Manufacturing </vt:lpstr>
      <vt:lpstr>NNY’s new Ag Sector</vt:lpstr>
      <vt:lpstr>Farms</vt:lpstr>
      <vt:lpstr>Agriculture’s Economic Impact</vt:lpstr>
      <vt:lpstr>Jefferson County Food Resiliency Program</vt:lpstr>
      <vt:lpstr>PowerPoint Presentation</vt:lpstr>
      <vt:lpstr>Jefferson County Food Resiliency Program Round 2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job opportunities, health, and general prosperity of the people of Jefferson County</dc:title>
  <dc:creator>Jay Matteson</dc:creator>
  <cp:lastModifiedBy>Marshall Weir</cp:lastModifiedBy>
  <cp:revision>18</cp:revision>
  <dcterms:created xsi:type="dcterms:W3CDTF">2024-04-23T18:38:09Z</dcterms:created>
  <dcterms:modified xsi:type="dcterms:W3CDTF">2024-04-30T19:52:00Z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